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5" r:id="rId4"/>
  </p:sldMasterIdLst>
  <p:notesMasterIdLst>
    <p:notesMasterId r:id="rId45"/>
  </p:notesMasterIdLst>
  <p:sldIdLst>
    <p:sldId id="888" r:id="rId5"/>
    <p:sldId id="857" r:id="rId6"/>
    <p:sldId id="887" r:id="rId7"/>
    <p:sldId id="890" r:id="rId8"/>
    <p:sldId id="892" r:id="rId9"/>
    <p:sldId id="893" r:id="rId10"/>
    <p:sldId id="894" r:id="rId11"/>
    <p:sldId id="896" r:id="rId12"/>
    <p:sldId id="898" r:id="rId13"/>
    <p:sldId id="891" r:id="rId14"/>
    <p:sldId id="899" r:id="rId15"/>
    <p:sldId id="900" r:id="rId16"/>
    <p:sldId id="901" r:id="rId17"/>
    <p:sldId id="919" r:id="rId18"/>
    <p:sldId id="920" r:id="rId19"/>
    <p:sldId id="921" r:id="rId20"/>
    <p:sldId id="922" r:id="rId21"/>
    <p:sldId id="858" r:id="rId22"/>
    <p:sldId id="904" r:id="rId23"/>
    <p:sldId id="924" r:id="rId24"/>
    <p:sldId id="925" r:id="rId25"/>
    <p:sldId id="926" r:id="rId26"/>
    <p:sldId id="928" r:id="rId27"/>
    <p:sldId id="927" r:id="rId28"/>
    <p:sldId id="929" r:id="rId29"/>
    <p:sldId id="859" r:id="rId30"/>
    <p:sldId id="930" r:id="rId31"/>
    <p:sldId id="933" r:id="rId32"/>
    <p:sldId id="932" r:id="rId33"/>
    <p:sldId id="931" r:id="rId34"/>
    <p:sldId id="934" r:id="rId35"/>
    <p:sldId id="935" r:id="rId36"/>
    <p:sldId id="936" r:id="rId37"/>
    <p:sldId id="902" r:id="rId38"/>
    <p:sldId id="939" r:id="rId39"/>
    <p:sldId id="940" r:id="rId40"/>
    <p:sldId id="941" r:id="rId41"/>
    <p:sldId id="923" r:id="rId42"/>
    <p:sldId id="942" r:id="rId43"/>
    <p:sldId id="531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亚昇(装备动力院)" initials="张亚昇(装备动力院)" lastIdx="1" clrIdx="0">
    <p:extLst>
      <p:ext uri="{19B8F6BF-5375-455C-9EA6-DF929625EA0E}">
        <p15:presenceInfo xmlns:p15="http://schemas.microsoft.com/office/powerpoint/2012/main" userId="S-1-5-21-1568567486-4017872453-361246728-1618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250"/>
    <a:srgbClr val="2F59AB"/>
    <a:srgbClr val="0070C0"/>
    <a:srgbClr val="E85464"/>
    <a:srgbClr val="67428F"/>
    <a:srgbClr val="E2501F"/>
    <a:srgbClr val="56D5CB"/>
    <a:srgbClr val="007FCC"/>
    <a:srgbClr val="2955A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1" autoAdjust="0"/>
    <p:restoredTop sz="75148" autoAdjust="0"/>
  </p:normalViewPr>
  <p:slideViewPr>
    <p:cSldViewPr>
      <p:cViewPr varScale="1">
        <p:scale>
          <a:sx n="85" d="100"/>
          <a:sy n="85" d="100"/>
        </p:scale>
        <p:origin x="229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DD06B-B634-4958-B15E-B3F43905DCA7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C8260-BAA3-4D78-B16F-45AA063BF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78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大家好，我叫王栋年，研究方向为深度强化学习和计算机博弈，今天我分享的论文是强化学习中价值学习技术</a:t>
            </a:r>
            <a:r>
              <a:rPr lang="en-US" altLang="zh-CN" dirty="0"/>
              <a:t>DQN</a:t>
            </a:r>
            <a:r>
              <a:rPr lang="zh-CN" altLang="en-US" dirty="0"/>
              <a:t>，以及它的改进 </a:t>
            </a:r>
            <a:r>
              <a:rPr lang="en-US" altLang="zh-CN" dirty="0"/>
              <a:t>Rainbow</a:t>
            </a:r>
            <a:r>
              <a:rPr lang="zh-CN" altLang="en-US" dirty="0"/>
              <a:t>技术。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746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只会探索是没有用的，还需要探索的技巧。</a:t>
            </a:r>
            <a:endParaRPr lang="en-US" altLang="zh-CN" dirty="0"/>
          </a:p>
          <a:p>
            <a:r>
              <a:rPr lang="zh-CN" altLang="en-US" dirty="0"/>
              <a:t>强化学习有两种学习方案，一种是基于价值的，一种是基于策略的。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Value-based</a:t>
            </a:r>
            <a:r>
              <a:rPr lang="zh-CN" altLang="en-US" dirty="0"/>
              <a:t>，将每一个状态赋予一个价值的概念，来代表这个状态是好还是坏，这是一个相对的概念，比如说</a:t>
            </a:r>
            <a:r>
              <a:rPr lang="en-US" altLang="zh-CN" dirty="0"/>
              <a:t>C</a:t>
            </a:r>
            <a:r>
              <a:rPr lang="zh-CN" altLang="en-US" dirty="0"/>
              <a:t>状态的价值大于</a:t>
            </a:r>
            <a:r>
              <a:rPr lang="en-US" altLang="zh-CN" dirty="0"/>
              <a:t>A</a:t>
            </a:r>
            <a:r>
              <a:rPr lang="zh-CN" altLang="en-US" dirty="0"/>
              <a:t>状态的价值，那么当老鼠处于</a:t>
            </a:r>
            <a:r>
              <a:rPr lang="en-US" altLang="zh-CN" dirty="0"/>
              <a:t>B</a:t>
            </a:r>
            <a:r>
              <a:rPr lang="zh-CN" altLang="en-US" dirty="0"/>
              <a:t>状态的时候，它往</a:t>
            </a:r>
            <a:r>
              <a:rPr lang="en-US" altLang="zh-CN" dirty="0"/>
              <a:t>C</a:t>
            </a:r>
            <a:r>
              <a:rPr lang="zh-CN" altLang="en-US" dirty="0"/>
              <a:t>走，会获得比较高的奖励，基于价值的方法，就是求解这些状态的价值，总是往价值高的状态走。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Policy-based</a:t>
            </a:r>
            <a:r>
              <a:rPr lang="zh-CN" altLang="en-US" dirty="0"/>
              <a:t>是基于策略来优化的方法，让策略函数化，让策略走到底，用最后的</a:t>
            </a:r>
            <a:r>
              <a:rPr lang="en-US" altLang="zh-CN" dirty="0"/>
              <a:t>reward</a:t>
            </a:r>
            <a:r>
              <a:rPr lang="zh-CN" altLang="en-US" dirty="0"/>
              <a:t>来判断这一条策略是好还是坏。所谓的策略函数就是概率函数，代表在某个状态选择某个动作的概率。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9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下面介绍强化学习的一些基本概念：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马尔可夫性质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：指在一个随机过程在给定现在状态及所有过去状态的情况下，其未来状态的条件概率分布仅依赖于当前状态。那如果一个过程满足马尔可夫性质，那么未来的转移与过去的是独立的，它值取决于现在。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4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下面介绍强化学习的一些基本概念：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马尔可夫性质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：指在一个随机过程在给定现在状态及所有过去状态的情况下，其未来状态的条件概率分布仅依赖于当前状态。那如果一个过程满足马尔可夫性质，那么未来的转移与过去的是独立的，它值取决于现在。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1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下面介绍强化学习的一些基本概念：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马尔可夫性质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：指在一个随机过程在给定现在状态及所有过去状态的情况下，其未来状态的条件概率分布仅依赖于当前状态。那如果一个过程满足马尔可夫性质，那么未来的转移与过去的是独立的，它值取决于现在。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91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下面介绍强化学习中的三个迭代更新算法，有动态规划、蒙特卡洛方法</a:t>
            </a:r>
            <a:r>
              <a:rPr lang="zh-CN" altLang="en-US"/>
              <a:t>和时序差分方法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首先是动态规划，当模型完全已知时，使用贝尔曼方程，迭代来计算价值函数，并进行策略的改进；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举个简单例子，如果任务时预测从上海开车到北京所需的时间，动态规划是寻找几个有经验的老司机（模型已知），在还没有出发时，统计每个老司机的预计到达时间，求平均值即可作为任务的估计值。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9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第二个时蒙特卡洛方法，这是一种无模型的方法，通过计算所观察到样本的平均值作为实际收益的近似。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还是以开车举例，现在找几个新司机，让他们开车从上海到北京，在北京，统计到北京所用的时间，取平均值作为任务的估计值。</a:t>
            </a:r>
            <a:endParaRPr lang="en-US" altLang="zh-CN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第三种方法为时序差分算法，是一种无模型方法，从每轮的经验数据中学习。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学习可以从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的一轮数据中学习。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以开车举例，在出发时有个预估时间如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小时，现在新司机从上海出发，到达南京已经花费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个小时，南京到北京的预估时间为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小时，则上海到北京的预测时间可以使用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13+5=18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小时代替，即一部分真实值，一部分预测值。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86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下面是三种算法的区别于联系；</a:t>
            </a:r>
            <a:r>
              <a:rPr lang="en-US" altLang="zh-CN" dirty="0"/>
              <a:t>TD</a:t>
            </a:r>
            <a:r>
              <a:rPr lang="zh-CN" altLang="en-US" dirty="0"/>
              <a:t>算法在横向扩展，可以理解为动态规划；往纵向扩展，可编程蒙特卡洛方法；如果即向横向扩展，又向纵向扩展，那就变成穷举方法。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217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8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最优动作价值函数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Q⋆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表示成表格形式；首先是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学习，是学习动作价值函数（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函数），即在不同的状态下，给当前可选择的动作打分。而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表格就是把不同的状态和动作综合在一个表中，可以把这个表理解为一个手册。举个例子来说，当你遇到熊时，可以把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表格理解为生活手册，当熊发怒时，查找手册（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表格）发现，当你选择躺着时，可能会得到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分，如果选择逃跑，那就获得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-90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分，比较一下，还是躺着。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表格，使用贝尔曼方程更新，具体算法和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更新方法一样。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5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主要有以下五个部分组成，强化学习简介、深度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网络、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的改进、论文核心创新点和自己做的实验。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88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但现实中的状态空间往往是连续的，存在无穷多个状态，如果使用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表格，那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表格就非常大了。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表格实际上是对动作价值函数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的一种表示，那我们可以引入神经网络，使用神经网络来拟合动作价值函数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因为要拟合最优价值函数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，那么损失函数，可以采用均方根误差，让神经网络的输出与最优价值函数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的误差最小。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下面是网络结构图：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01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我们可以使用贝尔曼最优方程和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算法来更新神经网络的参数，让神经网络学习最优动作价值函数；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首先，获取一个四元组，里面包括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当前状态、当前状态的动作、获得的奖励、下一个状态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、神经网络做前向传播，得到一个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值和下一个状态，使用下一个状态，预测下一个状态可能获取的最大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误差，让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误差最小化，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神经网络做反向传播，得到梯度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、使用梯度下降法更新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但是，上述训练过程存在着一个问题，神经网络的目标（标签）和参数更新的估计是一起变动的，就下下面这个图片，把</a:t>
            </a:r>
            <a:r>
              <a:rPr lang="en-US" altLang="zh-CN" dirty="0"/>
              <a:t>Q</a:t>
            </a:r>
            <a:r>
              <a:rPr lang="zh-CN" altLang="en-US" dirty="0"/>
              <a:t>目标和</a:t>
            </a:r>
            <a:r>
              <a:rPr lang="en-US" altLang="zh-CN" dirty="0"/>
              <a:t>Q</a:t>
            </a:r>
            <a:r>
              <a:rPr lang="zh-CN" altLang="en-US" dirty="0"/>
              <a:t>估计分别比作老鼠和猫，一开始猫和老鼠相距很远，想让猫追到老鼠，但是在训练的过程中，猫和老鼠同时在动，那么，猫和老鼠会在优化空间中乱跑，会使网络很难训练或是训练不稳定。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23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那么解决的方法就是让老鼠跑的慢一点，即让</a:t>
            </a:r>
            <a:r>
              <a:rPr lang="en-US" altLang="zh-CN" dirty="0"/>
              <a:t>Q</a:t>
            </a:r>
            <a:r>
              <a:rPr lang="zh-CN" altLang="en-US" dirty="0"/>
              <a:t>估计的更新速度大于</a:t>
            </a:r>
            <a:r>
              <a:rPr lang="en-US" altLang="zh-CN" dirty="0"/>
              <a:t>Q</a:t>
            </a:r>
            <a:r>
              <a:rPr lang="zh-CN" altLang="en-US" dirty="0"/>
              <a:t>目标的更新速度。</a:t>
            </a:r>
            <a:endParaRPr lang="en-US" altLang="zh-CN" dirty="0"/>
          </a:p>
          <a:p>
            <a:r>
              <a:rPr lang="zh-CN" altLang="en-US" dirty="0"/>
              <a:t>那么我们引入一个目标网络，它和原策略网络的结构一样；</a:t>
            </a:r>
            <a:endParaRPr lang="en-US" altLang="zh-CN" dirty="0"/>
          </a:p>
          <a:p>
            <a:r>
              <a:rPr lang="zh-CN" altLang="en-US" dirty="0"/>
              <a:t>在训练的时候，固定目标网络参数，梯度下降只更新策略网路参数，不更新目标网络参数，更新多测策略网络后，将策略网路的参数复制到目标网络中。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98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下面是</a:t>
            </a:r>
            <a:r>
              <a:rPr lang="en-US" altLang="zh-CN" dirty="0"/>
              <a:t>DQN</a:t>
            </a:r>
            <a:r>
              <a:rPr lang="zh-CN" altLang="en-US" dirty="0"/>
              <a:t>论文中提出的另外一个加快训练的一个技巧：经验回放。我们人在学习新的事物时，会回忆以前学的经验。</a:t>
            </a:r>
            <a:endParaRPr lang="en-US" altLang="zh-CN" dirty="0"/>
          </a:p>
          <a:p>
            <a:r>
              <a:rPr lang="zh-CN" altLang="en-US" dirty="0"/>
              <a:t>在强化学习中也一样，将智能体与环境交互的记录存下来，反复利用这些经验训练数据。</a:t>
            </a:r>
            <a:endParaRPr lang="en-US" altLang="zh-CN" dirty="0"/>
          </a:p>
          <a:p>
            <a:r>
              <a:rPr lang="zh-CN" altLang="en-US" dirty="0"/>
              <a:t>这样不仅能加快训练速度，而且能打破时间序列的相关性，每次随机从缓冲区中取数据。最后还能增加训练数据的多样性。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24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下面总结一下</a:t>
            </a:r>
            <a:r>
              <a:rPr lang="en-US" altLang="zh-CN" dirty="0"/>
              <a:t>DQN</a:t>
            </a:r>
            <a:r>
              <a:rPr lang="zh-CN" altLang="en-US" dirty="0"/>
              <a:t>算法；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122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年完善的强化学习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方法，下面的几篇论文是在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方法的基础上，对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方法的不足进行的改进，只介绍核心创新点。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88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第一个是</a:t>
            </a:r>
            <a:r>
              <a:rPr lang="en-US" altLang="zh-CN" dirty="0"/>
              <a:t>Double DQN</a:t>
            </a:r>
            <a:r>
              <a:rPr lang="zh-CN" altLang="en-US" dirty="0"/>
              <a:t>网络</a:t>
            </a:r>
            <a:endParaRPr lang="en-US" altLang="zh-CN" dirty="0"/>
          </a:p>
          <a:p>
            <a:r>
              <a:rPr lang="zh-CN" altLang="en-US" dirty="0"/>
              <a:t>传统的</a:t>
            </a:r>
            <a:r>
              <a:rPr lang="en-US" altLang="zh-CN" dirty="0"/>
              <a:t>DQN</a:t>
            </a:r>
            <a:r>
              <a:rPr lang="zh-CN" altLang="en-US" dirty="0"/>
              <a:t>算法会造成高估问题，即每个动作的价值会随着训练时间的越长变得会越来越大，但是这种高估是不均匀的，如下面两个图中，都会选择价值最大的那个。如第二个图，实际上第</a:t>
            </a:r>
            <a:r>
              <a:rPr lang="en-US" altLang="zh-CN" dirty="0"/>
              <a:t>2</a:t>
            </a:r>
            <a:r>
              <a:rPr lang="zh-CN" altLang="en-US" dirty="0"/>
              <a:t>个的实际价值更高，但是网络选择了高估最严重的那个。</a:t>
            </a:r>
            <a:endParaRPr lang="en-US" altLang="zh-CN" dirty="0"/>
          </a:p>
          <a:p>
            <a:r>
              <a:rPr lang="zh-CN" altLang="en-US" dirty="0"/>
              <a:t>引起高估的原因有两个：</a:t>
            </a:r>
            <a:r>
              <a:rPr lang="en-US" altLang="zh-CN" dirty="0"/>
              <a:t>TD</a:t>
            </a:r>
            <a:r>
              <a:rPr lang="zh-CN" altLang="en-US" dirty="0"/>
              <a:t>算法中自举导致高估偏差的传播；最优贝尔曼方程中，取最大化导致的高估。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919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之前的目标网络也是解决高估的一种方法，它切断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算法中的自举，避免偏差传播；本篇论文提出的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是对目标网络的改进，缓解最大化造成的高估。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我们可以将训练过程中的最大化拆成两个步骤，第一个选择动作，第二个对该动作预测，计算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在之前的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中，这两步骤都是使用目标网络来计算的；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中，使用策略网络做动作选择，使用目标网络预测选择动作的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值，缓解最大化造成的高估。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952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/>
                  <a:t>第二篇论文对</a:t>
                </a:r>
                <a:r>
                  <a:rPr lang="en-US" altLang="zh-CN" dirty="0"/>
                  <a:t>DQN</a:t>
                </a:r>
                <a:r>
                  <a:rPr lang="zh-CN" altLang="en-US" dirty="0"/>
                  <a:t>算法重要的改进的优先经验回放。</a:t>
                </a:r>
                <a:endParaRPr lang="en-US" altLang="zh-CN" dirty="0"/>
              </a:p>
              <a:p>
                <a:r>
                  <a:rPr lang="zh-CN" altLang="en-US" dirty="0"/>
                  <a:t>在我们的认知中，不是所有的经验都是重要的，而是那些容易犯错的经验才重要，</a:t>
                </a:r>
                <a:endParaRPr lang="en-US" altLang="zh-CN" dirty="0"/>
              </a:p>
              <a:p>
                <a:r>
                  <a:rPr lang="zh-CN" altLang="en-US" dirty="0"/>
                  <a:t>在强化学习中也一样，对放入经验回放池中的经验，根据权重做非均匀抽样；</a:t>
                </a:r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en-US" altLang="zh-CN" dirty="0"/>
                  <a:t>TD</a:t>
                </a:r>
                <a:r>
                  <a:rPr lang="zh-CN" altLang="en-US" dirty="0"/>
                  <a:t>误差的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绝对值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的大小设置不同的权重；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而抽样概率正比于权重，后面加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/>
                  <a:t>是为了防止抽样概率为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调整了抽样的方法，这回导致</a:t>
                </a:r>
                <a:r>
                  <a:rPr lang="en-US" altLang="zh-CN" dirty="0"/>
                  <a:t>DQN</a:t>
                </a:r>
                <a:r>
                  <a:rPr lang="zh-CN" altLang="en-US" dirty="0"/>
                  <a:t>预测有偏差，所以通过调整学习率来抵消偏差，如果抽样的概率越大，那么我们减小学习率，总体使每次更新参数的大小稳定。</a:t>
                </a:r>
                <a:endParaRPr lang="en-US" altLang="zh-CN" dirty="0"/>
              </a:p>
              <a:p>
                <a:r>
                  <a:rPr lang="zh-CN" altLang="en-US" dirty="0"/>
                  <a:t>常用的设置学习的方法如下，其中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为，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为超参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/>
                  <a:t>第二篇论文对</a:t>
                </a:r>
                <a:r>
                  <a:rPr lang="en-US" altLang="zh-CN" dirty="0"/>
                  <a:t>DQN</a:t>
                </a:r>
                <a:r>
                  <a:rPr lang="zh-CN" altLang="en-US" dirty="0"/>
                  <a:t>算法重要的改进的优先经验回放。</a:t>
                </a:r>
                <a:endParaRPr lang="en-US" altLang="zh-CN" dirty="0"/>
              </a:p>
              <a:p>
                <a:r>
                  <a:rPr lang="zh-CN" altLang="en-US" dirty="0"/>
                  <a:t>在我们的认知中，不是所有的经验都是重要的，而是那些容易犯错的经验才重要，</a:t>
                </a:r>
                <a:endParaRPr lang="en-US" altLang="zh-CN" dirty="0"/>
              </a:p>
              <a:p>
                <a:r>
                  <a:rPr lang="zh-CN" altLang="en-US" dirty="0"/>
                  <a:t>在强化学习中也一样，对放入经验回放池中的经验，根据权重做非均匀抽样；</a:t>
                </a:r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en-US" altLang="zh-CN" dirty="0"/>
                  <a:t>TD</a:t>
                </a:r>
                <a:r>
                  <a:rPr lang="zh-CN" altLang="en-US" dirty="0"/>
                  <a:t>误差的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绝对值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|</a:t>
                </a:r>
                <a:r>
                  <a:rPr lang="en-US" altLang="zh-CN" b="0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𝛿_𝑗 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的大小设置不同的权重；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而抽样概率正比于权重，后面加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𝜖 </a:t>
                </a:r>
                <a:r>
                  <a:rPr lang="zh-CN" altLang="en-US" dirty="0"/>
                  <a:t>是为了防止抽样概率为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调整了抽样的方法，这回导致</a:t>
                </a:r>
                <a:r>
                  <a:rPr lang="en-US" altLang="zh-CN" dirty="0"/>
                  <a:t>DQN</a:t>
                </a:r>
                <a:r>
                  <a:rPr lang="zh-CN" altLang="en-US" dirty="0"/>
                  <a:t>预测有偏差，所以通过调整学习率来抵消偏差，如果抽样的概率越大，那么我们减小学习率，总体使每次更新参数的大小稳定。</a:t>
                </a:r>
                <a:endParaRPr lang="en-US" altLang="zh-CN" dirty="0"/>
              </a:p>
              <a:p>
                <a:r>
                  <a:rPr lang="zh-CN" altLang="en-US" dirty="0"/>
                  <a:t>常用的设置学习的方法如下，其中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为，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𝛽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为超参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8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第一部分、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强化学习简介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802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第三篇论文的改进是对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的网络架构进行改进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最优动作价值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分解为最优状态价值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和最优优势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；其中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原来的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直接输出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值，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Dueing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Network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将网络分成两条路径计算。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第一条路径输出标量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V(s)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，只与状态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有关系，用于评价当前状态的好坏；第二条路径输出一个向量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A(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s,a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，对应每个动作有一个值。把它两加起来就是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值。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这样做的好处就是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将状态和动作解耦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，不需要对所有状态和动作都采样，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更高效的估计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第三篇论文的改进是对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的网络架构进行改进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最优动作价值</a:t>
                </a:r>
                <a:r>
                  <a:rPr lang="en-US" altLang="zh-CN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𝑄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^∗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分解为最优状态价值</a:t>
                </a:r>
                <a:r>
                  <a:rPr lang="en-US" altLang="zh-CN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𝑉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^∗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和最优优势</a:t>
                </a:r>
                <a:r>
                  <a:rPr lang="en-US" altLang="zh-CN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𝐴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^∗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；其中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原来的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直接输出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值，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Dueing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Network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将网络分成两条路径计算。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第一条路径输出标量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V(s)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，只与状态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有关系，用于评价当前状态的好坏；第二条路径输出一个向量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A(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s,a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，对应每个动作有一个值。把它两加起来就是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值。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这样做的好处就是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将状态和动作解耦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，不需要对所有状态和动作都采样，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更高效的估计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06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第四篇论文是对原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算法更新方式的改进，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原论文中采用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算法更新网络参数，在本片论文中，结合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算法，提出多步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算法来更新网络参数。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这就要提到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算法的优势的缺点：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：无偏估计。。。。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结合这两个算法，采样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步之后估计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值，并存入经验回访池中。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举个例子理解多步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，之前的开车例子中，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算法开车到南京就更新参数，而多步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可以经过南京后到济南在更新参数，这样估计就更准确率。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62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12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7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第一部分、项目背景与研究现状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71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332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71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41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第一部分、项目背景与研究现状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95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假设有一个随机数生成器，均匀生成</a:t>
            </a:r>
            <a:r>
              <a:rPr lang="en-US" altLang="zh-CN" dirty="0"/>
              <a:t>[-1,1]</a:t>
            </a:r>
            <a:r>
              <a:rPr lang="zh-CN" altLang="en-US" dirty="0"/>
              <a:t>之间的数，每次两个，一个为</a:t>
            </a:r>
            <a:r>
              <a:rPr lang="en-US" altLang="zh-CN" dirty="0"/>
              <a:t>x</a:t>
            </a:r>
            <a:r>
              <a:rPr lang="zh-CN" altLang="en-US" dirty="0"/>
              <a:t>，一个为</a:t>
            </a:r>
            <a:r>
              <a:rPr lang="en-US" altLang="zh-CN" dirty="0"/>
              <a:t>y</a:t>
            </a:r>
            <a:r>
              <a:rPr lang="zh-CN" altLang="en-US" dirty="0"/>
              <a:t>，因为均匀生成，所以正方形内的点被抽到的的概率是相同的。我们重复抽样</a:t>
            </a:r>
            <a:r>
              <a:rPr lang="en-US" altLang="zh-CN" dirty="0"/>
              <a:t>n</a:t>
            </a:r>
            <a:r>
              <a:rPr lang="zh-CN" altLang="en-US" dirty="0"/>
              <a:t>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24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什么是强化学习，强化学习是机器学习种的一个领域，它的核心思想是。。。。，</a:t>
            </a:r>
            <a:endParaRPr lang="en-US" altLang="zh-CN" dirty="0"/>
          </a:p>
          <a:p>
            <a:r>
              <a:rPr lang="zh-CN" altLang="en-US" dirty="0"/>
              <a:t>也就是智能体通过经验来分析，怎样的情况下做怎么的动作，这样的一个学习过程和我们自然的经历非常相似。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想象一下，自己是一个小孩子，第一次看到火，来到了火边，感受到了温暖，觉得火是个好东西；你试着去触摸，结果被烫到了，好感度减一，最后你得出的结论是：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在火旁边是好的（温暖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），但不能靠太近（被烫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3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强化学习，把这样的一个问题场景抽象出了一套结构，里面包含了几个重要的概念，如右面这个图，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用大脑表示，环境用地球表示，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，然后输出动作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做交互，会从环境中得到反馈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，来指导自己的动作是不是正确的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1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举一个游戏的例子来理解强化学习，</a:t>
            </a:r>
            <a:r>
              <a:rPr lang="en-US" altLang="zh-CN" dirty="0"/>
              <a:t>agent</a:t>
            </a:r>
            <a:r>
              <a:rPr lang="zh-CN" altLang="en-US" dirty="0"/>
              <a:t>代表这只小鸟，环境是包括天空，水管，小鸟在内所有物体，小鸟的目标是飞的越远越好，所以奖励的设计就是飞的越远，拿到越多的</a:t>
            </a:r>
            <a:r>
              <a:rPr lang="en-US" altLang="zh-CN" dirty="0"/>
              <a:t>reward</a:t>
            </a:r>
            <a:r>
              <a:rPr lang="zh-CN" altLang="en-US" dirty="0"/>
              <a:t>，</a:t>
            </a:r>
            <a:r>
              <a:rPr lang="en-US" altLang="zh-CN" dirty="0"/>
              <a:t>agent</a:t>
            </a:r>
            <a:r>
              <a:rPr lang="zh-CN" altLang="en-US" dirty="0"/>
              <a:t>可以从环境中观察到像素级别的状态，意思就是，将这一帧图片输入给</a:t>
            </a:r>
            <a:r>
              <a:rPr lang="en-US" altLang="zh-CN" dirty="0"/>
              <a:t>agent</a:t>
            </a:r>
            <a:r>
              <a:rPr lang="zh-CN" altLang="en-US" dirty="0"/>
              <a:t>，</a:t>
            </a:r>
            <a:r>
              <a:rPr lang="en-US" altLang="zh-CN" dirty="0"/>
              <a:t>agent</a:t>
            </a:r>
            <a:r>
              <a:rPr lang="zh-CN" altLang="en-US" dirty="0"/>
              <a:t>输出的动作就是是不是向上飞一下，</a:t>
            </a:r>
            <a:r>
              <a:rPr lang="en-US" altLang="zh-CN" dirty="0"/>
              <a:t>agent</a:t>
            </a:r>
            <a:r>
              <a:rPr lang="zh-CN" altLang="en-US" dirty="0"/>
              <a:t>的目标就是控制小鸟正确的输出</a:t>
            </a:r>
            <a:r>
              <a:rPr lang="en-US" altLang="zh-CN" dirty="0"/>
              <a:t>action</a:t>
            </a:r>
            <a:r>
              <a:rPr lang="zh-CN" altLang="en-US" dirty="0"/>
              <a:t>，来尽可能拿到越多的累计奖励。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3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理解了强化学习，那强化学习和其他机器学习的关系是怎么样的？最外层为人工智能领域，人工智能包含机器学习。而强化学习、监督学习、非监督学习是机器学习里的三个不同的领域，都跟深度学习有交集。深度学习的发展，为这三个领域带来了许多性能上突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8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举一个例子来说明强化学习和监督学习的区别，一张灰熊的图片，监督学习输出的是灰熊，强化学习输出的是装死这个动作，也就是说，监督学习处理认知问题，要知道这张图片是什么；而强化学习则关注的是决策，也就说怎么做。</a:t>
            </a: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如果给到另外一张图片，灰熊发怒的图片，它可能会影响强化学习的输出，要换个动作，比如赶紧跑；但不会影响监督学的输出，这还是一张熊</a:t>
            </a: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监督学习的训练数据的样本是独立同分布的，而强化学习，它的上一个样本可能会与下一个样本有联系，上一个样本选的动作，可能会影响下一个样本的状态。</a:t>
            </a: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监督学习是由瓶颈的，它标注的数据决定了训练效果的上限，但强化学习不一样，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2016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年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Monospaced Number"/>
              </a:rPr>
              <a:t>alphago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击败了李世石，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2019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年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Monospaced Number"/>
              </a:rPr>
              <a:t>alphastart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在星际争霸游戏中，以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10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击败人类职业玩家，还有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2020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年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Monospaced Number"/>
              </a:rPr>
              <a:t>OpenAI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Dota2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战胜人类的世界冠军。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7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那强化学习是怎么做到比人类更厉害的呢？它除了能够学习规划，控制和预测，最重要的一点就是强化学习会试错和探索，人工智能会在失败中吸取教训和经验，更重要的是人工智能比人类勤奋，哪怕很枯燥，也愿意一遍一遍的尝试，强化自己的经验，从而找到一种策略，来应对未知的环境，这种特性就是探索和利用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探索就是新的饭店找新的口味，利用利用自己经验在吃过的饭店中挑选好吃的，这样可以持续保证自己大概率吃到好吃的，成为一个优秀的吃货。但是探索和利用，往往是矛盾的方面，保持探索，有可能吃到黑暗料理，但是你如果只在自己旧的经验里面去吃美食，你可能就错过了发现其他美食的机会。怎么把探索和利用很好的平衡，通常是强化学习模型效果好坏的关键点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最常用的探索策略就是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–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𝑔𝑟𝑒𝑒𝑑𝑦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策略，在选取某个动作时，有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的该路随机选择动作，而不是输出神经网络给定的动作。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那强化学习是怎么做到比人类更厉害的呢？它除了能够学习规划，控制和预测，最重要的一点就是强化学习会试错和探索，人工智能会在失败中吸取教训和经验，更重要的是人工智能比人类勤奋，哪怕很枯燥，也愿意一遍一遍的尝试，强化自己的经验，从而找到一种策略，来应对未知的环境，这种特性就是探索和利用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探索就是新的饭店找新的口味，利用利用自己经验在吃过的饭店中挑选好吃的，这样可以持续保证自己大概率吃到好吃的，成为一个优秀的吃货。但是探索和利用，往往是矛盾的方面，保持探索，有可能吃到黑暗料理，但是你如果只在自己旧的经验里面去吃美食，你可能就错过了发现其他美食的机会。怎么把探索和利用很好的平衡，通常是强化学习模型效果好坏的关键点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最常用的探索策略就是</a:t>
                </a:r>
                <a:r>
                  <a:rPr lang="en-US" altLang="zh-CN" b="0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𝜖 – 𝑔𝑟𝑒𝑒𝑑𝑦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策略，在选取某个动作时，有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𝜖 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Monospaced Number"/>
                  </a:rPr>
                  <a:t>的该路随机选择动作，而不是输出神经网络给定的动作。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Monospaced Number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8260-BAA3-4D78-B16F-45AA063BF3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8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02B1A-A35D-4158-8E54-E871EF7E690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BA34-EA85-4CB9-8B7A-8CE5E84D8E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60350"/>
            <a:ext cx="2058988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29325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5B301-DDAB-4F1C-AB98-E658B2723FB2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4562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02B1A-A35D-4158-8E54-E871EF7E690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0B956-B6A4-4443-9FB2-56D8654A723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8533A-3A43-4C61-AFBD-367E7B77632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86595-A304-48D3-AFE1-E5A847D94D7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3DCD-D9AD-4584-AAA5-7DF35DECF2F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8C042-3858-404A-AFBF-3FF2BDCA0D6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页脚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C:\Users\350388\Desktop\123\装备动力技术研究院\中间页眉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BC33-2D71-490D-B1DD-2C981FC52DC0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0B956-B6A4-4443-9FB2-56D8654A723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8E8C7-ABFA-454A-8EA6-629C2B42F63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3217-3D41-44A5-AEC3-4E0AEEC0556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BA34-EA85-4CB9-8B7A-8CE5E84D8E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60350"/>
            <a:ext cx="2058988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29325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5B301-DDAB-4F1C-AB98-E658B2723FB2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02B1A-A35D-4158-8E54-E871EF7E690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0B956-B6A4-4443-9FB2-56D8654A723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8533A-3A43-4C61-AFBD-367E7B77632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86595-A304-48D3-AFE1-E5A847D94D7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3DCD-D9AD-4584-AAA5-7DF35DECF2F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8C042-3858-404A-AFBF-3FF2BDCA0D6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8533A-3A43-4C61-AFBD-367E7B77632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页脚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C:\Users\350388\Desktop\123\装备动力技术研究院\中间页眉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BC33-2D71-490D-B1DD-2C981FC52DC0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8E8C7-ABFA-454A-8EA6-629C2B42F63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3217-3D41-44A5-AEC3-4E0AEEC0556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BA34-EA85-4CB9-8B7A-8CE5E84D8E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60350"/>
            <a:ext cx="2058988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29325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5B301-DDAB-4F1C-AB98-E658B2723FB2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02B1A-A35D-4158-8E54-E871EF7E690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0B956-B6A4-4443-9FB2-56D8654A723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8533A-3A43-4C61-AFBD-367E7B77632D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86595-A304-48D3-AFE1-E5A847D94D7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3DCD-D9AD-4584-AAA5-7DF35DECF2F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86595-A304-48D3-AFE1-E5A847D94D7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8C042-3858-404A-AFBF-3FF2BDCA0D6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页脚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C:\Users\350388\Desktop\123\装备动力技术研究院\中间页眉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BC33-2D71-490D-B1DD-2C981FC52DC0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8E8C7-ABFA-454A-8EA6-629C2B42F63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3217-3D41-44A5-AEC3-4E0AEEC0556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BA34-EA85-4CB9-8B7A-8CE5E84D8EBE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60350"/>
            <a:ext cx="2058988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29325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5B301-DDAB-4F1C-AB98-E658B2723FB2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2023/7/9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3DCD-D9AD-4584-AAA5-7DF35DECF2F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8C042-3858-404A-AFBF-3FF2BDCA0D63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页脚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BC33-2D71-490D-B1DD-2C981FC52DC0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DF9C5452-E007-41EC-9847-6512618C7220}"/>
              </a:ext>
            </a:extLst>
          </p:cNvPr>
          <p:cNvSpPr/>
          <p:nvPr userDrawn="1"/>
        </p:nvSpPr>
        <p:spPr>
          <a:xfrm>
            <a:off x="141984" y="136525"/>
            <a:ext cx="630432" cy="939800"/>
          </a:xfrm>
          <a:custGeom>
            <a:avLst/>
            <a:gdLst>
              <a:gd name="connsiteX0" fmla="*/ 0 w 384775"/>
              <a:gd name="connsiteY0" fmla="*/ 0 h 1014413"/>
              <a:gd name="connsiteX1" fmla="*/ 384775 w 384775"/>
              <a:gd name="connsiteY1" fmla="*/ 0 h 1014413"/>
              <a:gd name="connsiteX2" fmla="*/ 384775 w 384775"/>
              <a:gd name="connsiteY2" fmla="*/ 168608 h 1014413"/>
              <a:gd name="connsiteX3" fmla="*/ 336678 w 384775"/>
              <a:gd name="connsiteY3" fmla="*/ 168608 h 1014413"/>
              <a:gd name="connsiteX4" fmla="*/ 336678 w 384775"/>
              <a:gd name="connsiteY4" fmla="*/ 48097 h 1014413"/>
              <a:gd name="connsiteX5" fmla="*/ 48097 w 384775"/>
              <a:gd name="connsiteY5" fmla="*/ 48097 h 1014413"/>
              <a:gd name="connsiteX6" fmla="*/ 48097 w 384775"/>
              <a:gd name="connsiteY6" fmla="*/ 966316 h 1014413"/>
              <a:gd name="connsiteX7" fmla="*/ 336678 w 384775"/>
              <a:gd name="connsiteY7" fmla="*/ 966316 h 1014413"/>
              <a:gd name="connsiteX8" fmla="*/ 336678 w 384775"/>
              <a:gd name="connsiteY8" fmla="*/ 845804 h 1014413"/>
              <a:gd name="connsiteX9" fmla="*/ 384775 w 384775"/>
              <a:gd name="connsiteY9" fmla="*/ 845804 h 1014413"/>
              <a:gd name="connsiteX10" fmla="*/ 384775 w 384775"/>
              <a:gd name="connsiteY10" fmla="*/ 1014413 h 1014413"/>
              <a:gd name="connsiteX11" fmla="*/ 0 w 384775"/>
              <a:gd name="connsiteY11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775" h="1014413">
                <a:moveTo>
                  <a:pt x="0" y="0"/>
                </a:moveTo>
                <a:lnTo>
                  <a:pt x="384775" y="0"/>
                </a:lnTo>
                <a:lnTo>
                  <a:pt x="384775" y="168608"/>
                </a:lnTo>
                <a:lnTo>
                  <a:pt x="336678" y="168608"/>
                </a:lnTo>
                <a:lnTo>
                  <a:pt x="336678" y="48097"/>
                </a:lnTo>
                <a:lnTo>
                  <a:pt x="48097" y="48097"/>
                </a:lnTo>
                <a:lnTo>
                  <a:pt x="48097" y="966316"/>
                </a:lnTo>
                <a:lnTo>
                  <a:pt x="336678" y="966316"/>
                </a:lnTo>
                <a:lnTo>
                  <a:pt x="336678" y="845804"/>
                </a:lnTo>
                <a:lnTo>
                  <a:pt x="384775" y="845804"/>
                </a:lnTo>
                <a:lnTo>
                  <a:pt x="384775" y="1014413"/>
                </a:lnTo>
                <a:lnTo>
                  <a:pt x="0" y="1014413"/>
                </a:lnTo>
                <a:close/>
              </a:path>
            </a:pathLst>
          </a:custGeom>
          <a:solidFill>
            <a:srgbClr val="2F5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F5BA0-D1F2-CF0F-93F4-5C3126453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20" y="29966"/>
            <a:ext cx="1119380" cy="111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8E8C7-ABFA-454A-8EA6-629C2B42F638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3217-3D41-44A5-AEC3-4E0AEEC05567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B9F276-E3A4-441A-96A3-27E43A301EC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B9F276-E3A4-441A-96A3-27E43A301EC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B9F276-E3A4-441A-96A3-27E43A301EC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B9F276-E3A4-441A-96A3-27E43A301EC9}" type="slidenum">
              <a:rPr lang="en-US" altLang="zh-CN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B7114C-65E3-49C6-A50F-FDF707970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6277" y="895"/>
            <a:ext cx="1883689" cy="941603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C78BB5-3E28-4933-9E7D-C075024E1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3662" y="895"/>
            <a:ext cx="1278723" cy="4097784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26470A-18AB-4CB8-8F3E-82812E9AD3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44178" y="127434"/>
            <a:ext cx="1830935" cy="1832092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47F1B3-485C-4943-8044-32046BF377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35469" y="743363"/>
            <a:ext cx="2707963" cy="2707963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3E53DD-F08D-496A-A70D-39A7189A3D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94599" y="1102732"/>
            <a:ext cx="827488" cy="827488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83FBAEF-91BC-41E7-BEEC-ED8A7AC5D7FD}"/>
              </a:ext>
            </a:extLst>
          </p:cNvPr>
          <p:cNvSpPr/>
          <p:nvPr/>
        </p:nvSpPr>
        <p:spPr>
          <a:xfrm rot="2685974">
            <a:off x="6955815" y="3232031"/>
            <a:ext cx="438591" cy="4385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73389E-1C66-4542-906E-002E7872E862}"/>
              </a:ext>
            </a:extLst>
          </p:cNvPr>
          <p:cNvSpPr/>
          <p:nvPr/>
        </p:nvSpPr>
        <p:spPr>
          <a:xfrm rot="2657183">
            <a:off x="5418373" y="1789165"/>
            <a:ext cx="641863" cy="542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9DCA51-79A6-4ED3-9E4F-F063A3346611}"/>
              </a:ext>
            </a:extLst>
          </p:cNvPr>
          <p:cNvSpPr/>
          <p:nvPr/>
        </p:nvSpPr>
        <p:spPr>
          <a:xfrm rot="2685974">
            <a:off x="4282550" y="1340597"/>
            <a:ext cx="340847" cy="3408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5C021C-255F-48C4-BE43-D44982A0EB4C}"/>
              </a:ext>
            </a:extLst>
          </p:cNvPr>
          <p:cNvSpPr/>
          <p:nvPr/>
        </p:nvSpPr>
        <p:spPr>
          <a:xfrm rot="2685974">
            <a:off x="6017997" y="739169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777540-6CBB-42CE-8A55-5C9DAE7693E0}"/>
              </a:ext>
            </a:extLst>
          </p:cNvPr>
          <p:cNvSpPr/>
          <p:nvPr/>
        </p:nvSpPr>
        <p:spPr>
          <a:xfrm rot="2731766">
            <a:off x="5735789" y="2462609"/>
            <a:ext cx="1057433" cy="1072311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30E0B3-A419-4847-B5AC-5758BA1B11AE}"/>
              </a:ext>
            </a:extLst>
          </p:cNvPr>
          <p:cNvSpPr/>
          <p:nvPr/>
        </p:nvSpPr>
        <p:spPr>
          <a:xfrm rot="2685974">
            <a:off x="5182398" y="3184098"/>
            <a:ext cx="438591" cy="4385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AB82CB-5A51-47C8-A46F-BF123473CF9E}"/>
              </a:ext>
            </a:extLst>
          </p:cNvPr>
          <p:cNvSpPr/>
          <p:nvPr/>
        </p:nvSpPr>
        <p:spPr>
          <a:xfrm rot="2685974">
            <a:off x="6561003" y="3320776"/>
            <a:ext cx="165232" cy="1652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1160D55F-117D-4765-91DC-6157AF498FA9}"/>
              </a:ext>
            </a:extLst>
          </p:cNvPr>
          <p:cNvSpPr txBox="1"/>
          <p:nvPr/>
        </p:nvSpPr>
        <p:spPr>
          <a:xfrm>
            <a:off x="156607" y="2679533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5400" b="1" dirty="0">
                <a:solidFill>
                  <a:srgbClr val="0A3E8A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sz="5400" b="1" dirty="0">
              <a:solidFill>
                <a:srgbClr val="0A3E8A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626E141-BABB-4594-B14C-F9FF7741C2BE}"/>
              </a:ext>
            </a:extLst>
          </p:cNvPr>
          <p:cNvSpPr txBox="1"/>
          <p:nvPr/>
        </p:nvSpPr>
        <p:spPr>
          <a:xfrm>
            <a:off x="145106" y="4077072"/>
            <a:ext cx="892666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Rainbow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DQN Extensions 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7BDA9B3-BA89-49A1-A5FA-6297FE009C3A}"/>
              </a:ext>
            </a:extLst>
          </p:cNvPr>
          <p:cNvCxnSpPr/>
          <p:nvPr/>
        </p:nvCxnSpPr>
        <p:spPr>
          <a:xfrm>
            <a:off x="333838" y="5024591"/>
            <a:ext cx="77778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ED4D26E-A064-42FC-AFDC-4762E9DBA9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100" y="2294251"/>
            <a:ext cx="906285" cy="17497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47914F-8EC6-4B1A-BC90-A5AC6A1DD5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1904" y="4095965"/>
            <a:ext cx="3188608" cy="2789419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9C82A8-AA78-FE39-8821-C88B39430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20647"/>
              </p:ext>
            </p:extLst>
          </p:nvPr>
        </p:nvGraphicFramePr>
        <p:xfrm>
          <a:off x="156809" y="5304154"/>
          <a:ext cx="563515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702">
                  <a:extLst>
                    <a:ext uri="{9D8B030D-6E8A-4147-A177-3AD203B41FA5}">
                      <a16:colId xmlns:a16="http://schemas.microsoft.com/office/drawing/2014/main" val="2260883341"/>
                    </a:ext>
                  </a:extLst>
                </a:gridCol>
                <a:gridCol w="4119448">
                  <a:extLst>
                    <a:ext uri="{9D8B030D-6E8A-4147-A177-3AD203B41FA5}">
                      <a16:colId xmlns:a16="http://schemas.microsoft.com/office/drawing/2014/main" val="1014749390"/>
                    </a:ext>
                  </a:extLst>
                </a:gridCol>
              </a:tblGrid>
              <a:tr h="3251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汇  报  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  王栋年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45998"/>
                  </a:ext>
                </a:extLst>
              </a:tr>
              <a:tr h="3251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导        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000" b="1" kern="1200" dirty="0">
                        <a:solidFill>
                          <a:srgbClr val="0070C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11871"/>
                  </a:ext>
                </a:extLst>
              </a:tr>
              <a:tr h="3251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研究方向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070C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  深度强化学习、计算机博弈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273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12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学习的两种方案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53151E-A3C4-E528-A821-4B36D08A4331}"/>
              </a:ext>
            </a:extLst>
          </p:cNvPr>
          <p:cNvSpPr txBox="1"/>
          <p:nvPr/>
        </p:nvSpPr>
        <p:spPr>
          <a:xfrm>
            <a:off x="2766608" y="2833881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Exploration &amp; Exploitation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FDC433-9A0E-E3A7-BDA3-9F461D634329}"/>
              </a:ext>
            </a:extLst>
          </p:cNvPr>
          <p:cNvSpPr txBox="1"/>
          <p:nvPr/>
        </p:nvSpPr>
        <p:spPr>
          <a:xfrm>
            <a:off x="2681365" y="367747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去新饭店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探索新口味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3C3D9B-704D-924C-C38A-BA2BEBC405F4}"/>
              </a:ext>
            </a:extLst>
          </p:cNvPr>
          <p:cNvSpPr txBox="1"/>
          <p:nvPr/>
        </p:nvSpPr>
        <p:spPr>
          <a:xfrm>
            <a:off x="5123812" y="367551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在旧饭店中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挑选好吃的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1495E5-007F-AC6A-16E1-1DFC5613E283}"/>
              </a:ext>
            </a:extLst>
          </p:cNvPr>
          <p:cNvSpPr txBox="1"/>
          <p:nvPr/>
        </p:nvSpPr>
        <p:spPr>
          <a:xfrm>
            <a:off x="3745770" y="47394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一个优秀的吃货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5371CA7-B12B-EF64-2447-115AFEA8A7A2}"/>
              </a:ext>
            </a:extLst>
          </p:cNvPr>
          <p:cNvCxnSpPr>
            <a:stCxn id="6" idx="2"/>
          </p:cNvCxnSpPr>
          <p:nvPr/>
        </p:nvCxnSpPr>
        <p:spPr bwMode="auto">
          <a:xfrm>
            <a:off x="3350779" y="4323810"/>
            <a:ext cx="819451" cy="3933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E0195C-509D-7874-A5FA-13ED6D460CA0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5060330" y="4321846"/>
            <a:ext cx="732896" cy="417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D2A3680-A111-6634-E93C-ACAD9D5A06E3}"/>
              </a:ext>
            </a:extLst>
          </p:cNvPr>
          <p:cNvCxnSpPr>
            <a:stCxn id="5" idx="2"/>
            <a:endCxn id="8" idx="0"/>
          </p:cNvCxnSpPr>
          <p:nvPr/>
        </p:nvCxnSpPr>
        <p:spPr bwMode="auto">
          <a:xfrm>
            <a:off x="4635870" y="3480212"/>
            <a:ext cx="10147" cy="12592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4CA46C0D-FBF9-2DEF-2652-72D5231E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791615"/>
            <a:ext cx="4346241" cy="19581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BDB60B2-8FAB-D763-607E-7233255A7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315" y="2940090"/>
            <a:ext cx="4057151" cy="338461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DC63E57-DC5F-15D3-BDBA-8CF6852097C6}"/>
              </a:ext>
            </a:extLst>
          </p:cNvPr>
          <p:cNvSpPr txBox="1"/>
          <p:nvPr/>
        </p:nvSpPr>
        <p:spPr>
          <a:xfrm>
            <a:off x="71406" y="2180715"/>
            <a:ext cx="2793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基于价值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Value-based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305912-C799-8966-84B9-B5FE3BE13F50}"/>
              </a:ext>
            </a:extLst>
          </p:cNvPr>
          <p:cNvSpPr txBox="1"/>
          <p:nvPr/>
        </p:nvSpPr>
        <p:spPr>
          <a:xfrm>
            <a:off x="4752694" y="2142204"/>
            <a:ext cx="2838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基于策略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Policy-based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3F8A48-A9E1-4417-8E0D-1EC03C60F5F9}"/>
              </a:ext>
            </a:extLst>
          </p:cNvPr>
          <p:cNvSpPr txBox="1"/>
          <p:nvPr/>
        </p:nvSpPr>
        <p:spPr>
          <a:xfrm>
            <a:off x="92531" y="496051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确定性策略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75DCDC-EDE9-B516-77D7-8D81DFD3908C}"/>
              </a:ext>
            </a:extLst>
          </p:cNvPr>
          <p:cNvSpPr txBox="1"/>
          <p:nvPr/>
        </p:nvSpPr>
        <p:spPr>
          <a:xfrm>
            <a:off x="7318536" y="49240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随机性策略</a:t>
            </a:r>
          </a:p>
        </p:txBody>
      </p:sp>
    </p:spTree>
    <p:extLst>
      <p:ext uri="{BB962C8B-B14F-4D97-AF65-F5344CB8AC3E}">
        <p14:creationId xmlns:p14="http://schemas.microsoft.com/office/powerpoint/2010/main" val="52732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、马尔可夫决策过程（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53151E-A3C4-E528-A821-4B36D08A4331}"/>
              </a:ext>
            </a:extLst>
          </p:cNvPr>
          <p:cNvSpPr txBox="1"/>
          <p:nvPr/>
        </p:nvSpPr>
        <p:spPr>
          <a:xfrm>
            <a:off x="2766608" y="2833881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Exploration &amp; Exploitation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FDC433-9A0E-E3A7-BDA3-9F461D634329}"/>
              </a:ext>
            </a:extLst>
          </p:cNvPr>
          <p:cNvSpPr txBox="1"/>
          <p:nvPr/>
        </p:nvSpPr>
        <p:spPr>
          <a:xfrm>
            <a:off x="2681365" y="367747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去新饭店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探索新口味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3C3D9B-704D-924C-C38A-BA2BEBC405F4}"/>
              </a:ext>
            </a:extLst>
          </p:cNvPr>
          <p:cNvSpPr txBox="1"/>
          <p:nvPr/>
        </p:nvSpPr>
        <p:spPr>
          <a:xfrm>
            <a:off x="5123812" y="367551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在旧饭店中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挑选好吃的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5371CA7-B12B-EF64-2447-115AFEA8A7A2}"/>
              </a:ext>
            </a:extLst>
          </p:cNvPr>
          <p:cNvCxnSpPr>
            <a:stCxn id="6" idx="2"/>
          </p:cNvCxnSpPr>
          <p:nvPr/>
        </p:nvCxnSpPr>
        <p:spPr bwMode="auto">
          <a:xfrm>
            <a:off x="3350779" y="4323810"/>
            <a:ext cx="819451" cy="3933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E0195C-509D-7874-A5FA-13ED6D460CA0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5060330" y="4321846"/>
            <a:ext cx="732896" cy="417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D2A3680-A111-6634-E93C-ACAD9D5A06E3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>
            <a:off x="4635870" y="3480212"/>
            <a:ext cx="10147" cy="12592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912155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马尔可夫性质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：指在一个随机过程在给定现在状态及所有过去状态的情况下，其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未来状态的条件概率分布仅依赖于当前状态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FA3A92C-243D-DAF9-E27F-BC89CED11819}"/>
                  </a:ext>
                </a:extLst>
              </p:cNvPr>
              <p:cNvSpPr txBox="1"/>
              <p:nvPr/>
            </p:nvSpPr>
            <p:spPr>
              <a:xfrm>
                <a:off x="571872" y="2926214"/>
                <a:ext cx="750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FA3A92C-243D-DAF9-E27F-BC89CED1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72" y="2926214"/>
                <a:ext cx="7500130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8D1198C-15ED-87B5-CAC1-A7712CE6A7D9}"/>
              </a:ext>
            </a:extLst>
          </p:cNvPr>
          <p:cNvSpPr txBox="1"/>
          <p:nvPr/>
        </p:nvSpPr>
        <p:spPr>
          <a:xfrm>
            <a:off x="86314" y="3475206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：离散时间的马尔可夫过程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43B2C7-2A72-D2BE-2E45-9D184A2FC1A9}"/>
                  </a:ext>
                </a:extLst>
              </p:cNvPr>
              <p:cNvSpPr txBox="1"/>
              <p:nvPr/>
            </p:nvSpPr>
            <p:spPr>
              <a:xfrm>
                <a:off x="1667365" y="4018786"/>
                <a:ext cx="50057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{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43B2C7-2A72-D2BE-2E45-9D184A2FC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65" y="4018786"/>
                <a:ext cx="5005729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07B4CBA-6D97-E663-483B-12AE1E731B63}"/>
              </a:ext>
            </a:extLst>
          </p:cNvPr>
          <p:cNvSpPr txBox="1"/>
          <p:nvPr/>
        </p:nvSpPr>
        <p:spPr>
          <a:xfrm>
            <a:off x="61590" y="4621226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马尔可夫奖励过程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：马尔科夫链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奖励函数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D93EF20-3E0E-2858-CA3F-6FD6F79010F0}"/>
                  </a:ext>
                </a:extLst>
              </p:cNvPr>
              <p:cNvSpPr txBox="1"/>
              <p:nvPr/>
            </p:nvSpPr>
            <p:spPr>
              <a:xfrm>
                <a:off x="2197867" y="5174788"/>
                <a:ext cx="36446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D93EF20-3E0E-2858-CA3F-6FD6F790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67" y="5174788"/>
                <a:ext cx="3644652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D181890E-0C09-517B-05DE-27DF3327070B}"/>
              </a:ext>
            </a:extLst>
          </p:cNvPr>
          <p:cNvSpPr txBox="1"/>
          <p:nvPr/>
        </p:nvSpPr>
        <p:spPr>
          <a:xfrm>
            <a:off x="81652" y="5748723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奖励函数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：是一个期望，表示到达某一个状态的时候获得多大的奖励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8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、马尔可夫决策过程（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912155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状态价值函数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V(s)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：当前状态的价值。对于满足马尔科夫奖励过程，状态价值函数被定义成回报的期望。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CA9BCE-1F7F-A9EC-6E82-13323B593C0F}"/>
                  </a:ext>
                </a:extLst>
              </p:cNvPr>
              <p:cNvSpPr txBox="1"/>
              <p:nvPr/>
            </p:nvSpPr>
            <p:spPr>
              <a:xfrm>
                <a:off x="798237" y="2809669"/>
                <a:ext cx="3016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CA9BCE-1F7F-A9EC-6E82-13323B59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7" y="2809669"/>
                <a:ext cx="301608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0BFA66-BC28-91A8-8D6B-4F3BCE37F416}"/>
                  </a:ext>
                </a:extLst>
              </p:cNvPr>
              <p:cNvSpPr txBox="1"/>
              <p:nvPr/>
            </p:nvSpPr>
            <p:spPr>
              <a:xfrm>
                <a:off x="1553262" y="3355834"/>
                <a:ext cx="6942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0BFA66-BC28-91A8-8D6B-4F3BCE37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62" y="3355834"/>
                <a:ext cx="6942285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568E7404-A6E4-6E42-0D77-819EEF72ED03}"/>
              </a:ext>
            </a:extLst>
          </p:cNvPr>
          <p:cNvSpPr txBox="1"/>
          <p:nvPr/>
        </p:nvSpPr>
        <p:spPr>
          <a:xfrm>
            <a:off x="29096" y="3976004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贝尔曼方程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：描述状态之间的迭代（转移）关系。定义了当前状态与未来状态之间的关系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18CE2C5-1684-5903-D6F3-EC55C1DED75E}"/>
                  </a:ext>
                </a:extLst>
              </p:cNvPr>
              <p:cNvSpPr txBox="1"/>
              <p:nvPr/>
            </p:nvSpPr>
            <p:spPr>
              <a:xfrm>
                <a:off x="2306278" y="4695856"/>
                <a:ext cx="4694554" cy="1001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18CE2C5-1684-5903-D6F3-EC55C1DE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278" y="4695856"/>
                <a:ext cx="4694554" cy="1001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>
            <a:extLst>
              <a:ext uri="{FF2B5EF4-FFF2-40B4-BE49-F238E27FC236}">
                <a16:creationId xmlns:a16="http://schemas.microsoft.com/office/drawing/2014/main" id="{0ACF3B36-E943-C852-F6F2-E91ECDDD03E5}"/>
              </a:ext>
            </a:extLst>
          </p:cNvPr>
          <p:cNvSpPr/>
          <p:nvPr/>
        </p:nvSpPr>
        <p:spPr bwMode="auto">
          <a:xfrm rot="16200000">
            <a:off x="3654031" y="5368062"/>
            <a:ext cx="288032" cy="874407"/>
          </a:xfrm>
          <a:prstGeom prst="lef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B785D8A9-C15A-5594-4DBF-507A1F5EE914}"/>
              </a:ext>
            </a:extLst>
          </p:cNvPr>
          <p:cNvSpPr/>
          <p:nvPr/>
        </p:nvSpPr>
        <p:spPr bwMode="auto">
          <a:xfrm rot="16200000">
            <a:off x="5551709" y="4696741"/>
            <a:ext cx="288033" cy="2217049"/>
          </a:xfrm>
          <a:prstGeom prst="leftBrac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C60D99-DE08-2B1E-7272-92DEC59A732A}"/>
              </a:ext>
            </a:extLst>
          </p:cNvPr>
          <p:cNvSpPr txBox="1"/>
          <p:nvPr/>
        </p:nvSpPr>
        <p:spPr>
          <a:xfrm>
            <a:off x="3358859" y="61387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即时奖励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2F37B9-FE9D-6461-5D61-1B04F360CAB7}"/>
              </a:ext>
            </a:extLst>
          </p:cNvPr>
          <p:cNvSpPr txBox="1"/>
          <p:nvPr/>
        </p:nvSpPr>
        <p:spPr>
          <a:xfrm>
            <a:off x="4653555" y="612263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未来奖励的折扣总和</a:t>
            </a:r>
          </a:p>
        </p:txBody>
      </p:sp>
    </p:spTree>
    <p:extLst>
      <p:ext uri="{BB962C8B-B14F-4D97-AF65-F5344CB8AC3E}">
        <p14:creationId xmlns:p14="http://schemas.microsoft.com/office/powerpoint/2010/main" val="311369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、马尔可夫决策过程（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912155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：在马尔可夫奖励过程的基础上增加了决策过程（动作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D10ACA-7C7E-F5E7-FF8F-F43D94329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6"/>
          <a:stretch/>
        </p:blipFill>
        <p:spPr bwMode="auto">
          <a:xfrm>
            <a:off x="4321937" y="3225347"/>
            <a:ext cx="4850614" cy="31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D8DB5D-7F81-E311-5119-BDE3E0AFA8E6}"/>
                  </a:ext>
                </a:extLst>
              </p:cNvPr>
              <p:cNvSpPr txBox="1"/>
              <p:nvPr/>
            </p:nvSpPr>
            <p:spPr>
              <a:xfrm>
                <a:off x="251520" y="2604040"/>
                <a:ext cx="56348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D8DB5D-7F81-E311-5119-BDE3E0AFA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04040"/>
                <a:ext cx="5634876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415C333-C6A5-9E2E-ABBA-D7273EB3B5B8}"/>
              </a:ext>
            </a:extLst>
          </p:cNvPr>
          <p:cNvSpPr txBox="1"/>
          <p:nvPr/>
        </p:nvSpPr>
        <p:spPr>
          <a:xfrm>
            <a:off x="71406" y="3212976"/>
            <a:ext cx="52926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：在某一个状态应该采取什么样的动作。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7B18FC-67B4-84E6-34CB-FF406FA8101F}"/>
                  </a:ext>
                </a:extLst>
              </p:cNvPr>
              <p:cNvSpPr txBox="1"/>
              <p:nvPr/>
            </p:nvSpPr>
            <p:spPr>
              <a:xfrm>
                <a:off x="326224" y="3852709"/>
                <a:ext cx="374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7B18FC-67B4-84E6-34CB-FF406FA81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24" y="3852709"/>
                <a:ext cx="3740896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705F56-0B6C-44B6-BA7B-0282F34D693C}"/>
                  </a:ext>
                </a:extLst>
              </p:cNvPr>
              <p:cNvSpPr txBox="1"/>
              <p:nvPr/>
            </p:nvSpPr>
            <p:spPr>
              <a:xfrm>
                <a:off x="71406" y="4528824"/>
                <a:ext cx="3852522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MDP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𝜸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705F56-0B6C-44B6-BA7B-0282F34D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4528824"/>
                <a:ext cx="3852522" cy="581057"/>
              </a:xfrm>
              <a:prstGeom prst="rect">
                <a:avLst/>
              </a:prstGeom>
              <a:blipFill>
                <a:blip r:embed="rId7"/>
                <a:stretch>
                  <a:fillRect l="-1108" b="-1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63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305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、迭代更新算法：动态规划（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0F8A94-D268-499D-86A2-7CD673E0DA1A}"/>
              </a:ext>
            </a:extLst>
          </p:cNvPr>
          <p:cNvSpPr txBox="1"/>
          <p:nvPr/>
        </p:nvSpPr>
        <p:spPr>
          <a:xfrm>
            <a:off x="71406" y="1912155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动态规划（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模型是完全已知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的时候，使用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贝尔曼方程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，我们可以直接应用动态规划来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价值函数，并进行策略改进。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8F1B8-8BFF-C96F-E2EA-EA8FE605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78" y="3008238"/>
            <a:ext cx="4894337" cy="341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0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、迭代更新算法：蒙特卡洛（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0F8A94-D268-499D-86A2-7CD673E0DA1A}"/>
              </a:ext>
            </a:extLst>
          </p:cNvPr>
          <p:cNvSpPr txBox="1"/>
          <p:nvPr/>
        </p:nvSpPr>
        <p:spPr>
          <a:xfrm>
            <a:off x="71406" y="1912155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蒙特卡洛（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方法，通过计算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所观察到样本的平均值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作为实际期望收益的近似。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0306C7-7AA9-ECA0-8487-5B344699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72" y="2631527"/>
            <a:ext cx="55435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7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、迭代更新算法：时差学习（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0F8A94-D268-499D-86A2-7CD673E0DA1A}"/>
              </a:ext>
            </a:extLst>
          </p:cNvPr>
          <p:cNvSpPr txBox="1"/>
          <p:nvPr/>
        </p:nvSpPr>
        <p:spPr>
          <a:xfrm>
            <a:off x="71406" y="1912155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时差学习（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方法，它从每轮的经验数据中学习。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学习可以从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的一轮数据中学习。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552BBB-15F7-E306-25C3-6F191D42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35" y="2780928"/>
            <a:ext cx="59245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6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、迭代更新算法：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MC &amp; TD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3A76C-C9E7-F76A-7B3B-DAE7660C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99" y="1753752"/>
            <a:ext cx="5232212" cy="4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3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39755" y="2500306"/>
            <a:ext cx="6804248" cy="1857389"/>
          </a:xfrm>
          <a:prstGeom prst="rect">
            <a:avLst/>
          </a:prstGeom>
          <a:solidFill>
            <a:srgbClr val="0070C0"/>
          </a:solidFill>
          <a:ln w="6350">
            <a:noFill/>
          </a:ln>
          <a:effectLst>
            <a:innerShdw blurRad="63500" dist="50800" dir="162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2500483"/>
            <a:ext cx="2339751" cy="1857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4900">
              <a:defRPr/>
            </a:pPr>
            <a:endParaRPr lang="zh-CN" altLang="en-US" sz="160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28860" y="3070701"/>
            <a:ext cx="67151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Q Network</a:t>
            </a:r>
            <a:endParaRPr lang="zh-CN" altLang="en-US" sz="3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725" y="2630522"/>
            <a:ext cx="13548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1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271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Q-Learning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-Learning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：学习动作价值函数（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：评价某状态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下，当前动作的好坏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2FC8E48-8E4B-56C4-AF8C-017A97884099}"/>
                  </a:ext>
                </a:extLst>
              </p:cNvPr>
              <p:cNvSpPr txBox="1"/>
              <p:nvPr/>
            </p:nvSpPr>
            <p:spPr>
              <a:xfrm>
                <a:off x="755576" y="3187680"/>
                <a:ext cx="5776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2FC8E48-8E4B-56C4-AF8C-017A97884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187680"/>
                <a:ext cx="5776197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DE7AFE4A-B96F-83A3-29C8-780C6350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22" y="2780928"/>
            <a:ext cx="7439780" cy="37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5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6854" y="2254584"/>
            <a:ext cx="1218603" cy="1446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66">
            <a:extLst>
              <a:ext uri="{FF2B5EF4-FFF2-40B4-BE49-F238E27FC236}">
                <a16:creationId xmlns:a16="http://schemas.microsoft.com/office/drawing/2014/main" id="{A7509267-E63C-4579-B9E4-1ACAA68C701B}"/>
              </a:ext>
            </a:extLst>
          </p:cNvPr>
          <p:cNvGrpSpPr/>
          <p:nvPr/>
        </p:nvGrpSpPr>
        <p:grpSpPr>
          <a:xfrm>
            <a:off x="755576" y="2097544"/>
            <a:ext cx="2243483" cy="217965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67">
              <a:extLst>
                <a:ext uri="{FF2B5EF4-FFF2-40B4-BE49-F238E27FC236}">
                  <a16:creationId xmlns:a16="http://schemas.microsoft.com/office/drawing/2014/main" id="{796BE7EA-FAA2-4345-BF67-F0EDF12E359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B317AC-148F-4E83-A75A-C2811B2C74BE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69">
            <a:extLst>
              <a:ext uri="{FF2B5EF4-FFF2-40B4-BE49-F238E27FC236}">
                <a16:creationId xmlns:a16="http://schemas.microsoft.com/office/drawing/2014/main" id="{C3B3309A-E006-4D4B-A42B-A9EB70712CAB}"/>
              </a:ext>
            </a:extLst>
          </p:cNvPr>
          <p:cNvSpPr txBox="1"/>
          <p:nvPr/>
        </p:nvSpPr>
        <p:spPr>
          <a:xfrm>
            <a:off x="1013508" y="2849196"/>
            <a:ext cx="169979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2955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21201A-9F9D-4ABA-9EB5-0C5930F05137}"/>
              </a:ext>
            </a:extLst>
          </p:cNvPr>
          <p:cNvGrpSpPr/>
          <p:nvPr/>
        </p:nvGrpSpPr>
        <p:grpSpPr>
          <a:xfrm>
            <a:off x="3564292" y="620688"/>
            <a:ext cx="4824132" cy="540752"/>
            <a:chOff x="3420277" y="2492896"/>
            <a:chExt cx="4824132" cy="540752"/>
          </a:xfrm>
        </p:grpSpPr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19D3D399-17D0-4234-BAC8-E5921542EC0D}"/>
                </a:ext>
              </a:extLst>
            </p:cNvPr>
            <p:cNvSpPr/>
            <p:nvPr/>
          </p:nvSpPr>
          <p:spPr>
            <a:xfrm>
              <a:off x="3420277" y="2492896"/>
              <a:ext cx="4824132" cy="5407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13">
              <a:extLst>
                <a:ext uri="{FF2B5EF4-FFF2-40B4-BE49-F238E27FC236}">
                  <a16:creationId xmlns:a16="http://schemas.microsoft.com/office/drawing/2014/main" id="{9134A1DC-D210-4073-814C-F9FB7E36CEEC}"/>
                </a:ext>
              </a:extLst>
            </p:cNvPr>
            <p:cNvSpPr/>
            <p:nvPr/>
          </p:nvSpPr>
          <p:spPr>
            <a:xfrm>
              <a:off x="4086423" y="2569523"/>
              <a:ext cx="4006718" cy="405030"/>
            </a:xfrm>
            <a:custGeom>
              <a:avLst/>
              <a:gdLst/>
              <a:ahLst/>
              <a:cxnLst/>
              <a:rect l="l" t="t" r="r" b="b"/>
              <a:pathLst>
                <a:path w="3005287" h="389240">
                  <a:moveTo>
                    <a:pt x="0" y="0"/>
                  </a:moveTo>
                  <a:lnTo>
                    <a:pt x="535610" y="0"/>
                  </a:lnTo>
                  <a:lnTo>
                    <a:pt x="792088" y="0"/>
                  </a:lnTo>
                  <a:lnTo>
                    <a:pt x="2810667" y="0"/>
                  </a:lnTo>
                  <a:cubicBezTo>
                    <a:pt x="2918153" y="0"/>
                    <a:pt x="3005287" y="87134"/>
                    <a:pt x="3005287" y="194620"/>
                  </a:cubicBezTo>
                  <a:lnTo>
                    <a:pt x="3005286" y="194620"/>
                  </a:lnTo>
                  <a:cubicBezTo>
                    <a:pt x="3005286" y="302106"/>
                    <a:pt x="2918152" y="389240"/>
                    <a:pt x="2810666" y="389240"/>
                  </a:cubicBezTo>
                  <a:lnTo>
                    <a:pt x="535610" y="389239"/>
                  </a:lnTo>
                  <a:lnTo>
                    <a:pt x="0" y="389239"/>
                  </a:lnTo>
                  <a:close/>
                </a:path>
              </a:pathLst>
            </a:custGeom>
            <a:solidFill>
              <a:srgbClr val="2955A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强化学习简介</a:t>
              </a:r>
            </a:p>
          </p:txBody>
        </p:sp>
        <p:sp>
          <p:nvSpPr>
            <p:cNvPr id="21" name="TextBox 26">
              <a:extLst>
                <a:ext uri="{FF2B5EF4-FFF2-40B4-BE49-F238E27FC236}">
                  <a16:creationId xmlns:a16="http://schemas.microsoft.com/office/drawing/2014/main" id="{53228B24-CA98-46C2-8621-3F88ABBCF3BE}"/>
                </a:ext>
              </a:extLst>
            </p:cNvPr>
            <p:cNvSpPr txBox="1"/>
            <p:nvPr/>
          </p:nvSpPr>
          <p:spPr>
            <a:xfrm>
              <a:off x="3651681" y="2510428"/>
              <a:ext cx="43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i="1" dirty="0">
                  <a:solidFill>
                    <a:srgbClr val="2955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i="1" dirty="0">
                <a:solidFill>
                  <a:srgbClr val="295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C31079-2102-4782-8B81-4E17FAF67556}"/>
              </a:ext>
            </a:extLst>
          </p:cNvPr>
          <p:cNvGrpSpPr/>
          <p:nvPr/>
        </p:nvGrpSpPr>
        <p:grpSpPr>
          <a:xfrm>
            <a:off x="3564292" y="1808820"/>
            <a:ext cx="4824132" cy="540752"/>
            <a:chOff x="3419872" y="3968368"/>
            <a:chExt cx="4824132" cy="540752"/>
          </a:xfrm>
        </p:grpSpPr>
        <p:sp>
          <p:nvSpPr>
            <p:cNvPr id="23" name="圆角矩形 24">
              <a:extLst>
                <a:ext uri="{FF2B5EF4-FFF2-40B4-BE49-F238E27FC236}">
                  <a16:creationId xmlns:a16="http://schemas.microsoft.com/office/drawing/2014/main" id="{439C80A5-0158-4C29-8EC4-68713267A871}"/>
                </a:ext>
              </a:extLst>
            </p:cNvPr>
            <p:cNvSpPr/>
            <p:nvPr/>
          </p:nvSpPr>
          <p:spPr>
            <a:xfrm>
              <a:off x="3419872" y="3968368"/>
              <a:ext cx="4824132" cy="5407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113">
              <a:extLst>
                <a:ext uri="{FF2B5EF4-FFF2-40B4-BE49-F238E27FC236}">
                  <a16:creationId xmlns:a16="http://schemas.microsoft.com/office/drawing/2014/main" id="{0D9D5E7A-71DE-4ABD-96DE-C9F89B6F3E64}"/>
                </a:ext>
              </a:extLst>
            </p:cNvPr>
            <p:cNvSpPr/>
            <p:nvPr/>
          </p:nvSpPr>
          <p:spPr>
            <a:xfrm>
              <a:off x="4086018" y="4044995"/>
              <a:ext cx="4006718" cy="405030"/>
            </a:xfrm>
            <a:custGeom>
              <a:avLst/>
              <a:gdLst/>
              <a:ahLst/>
              <a:cxnLst/>
              <a:rect l="l" t="t" r="r" b="b"/>
              <a:pathLst>
                <a:path w="3005287" h="389240">
                  <a:moveTo>
                    <a:pt x="0" y="0"/>
                  </a:moveTo>
                  <a:lnTo>
                    <a:pt x="535610" y="0"/>
                  </a:lnTo>
                  <a:lnTo>
                    <a:pt x="792088" y="0"/>
                  </a:lnTo>
                  <a:lnTo>
                    <a:pt x="2810667" y="0"/>
                  </a:lnTo>
                  <a:cubicBezTo>
                    <a:pt x="2918153" y="0"/>
                    <a:pt x="3005287" y="87134"/>
                    <a:pt x="3005287" y="194620"/>
                  </a:cubicBezTo>
                  <a:lnTo>
                    <a:pt x="3005286" y="194620"/>
                  </a:lnTo>
                  <a:cubicBezTo>
                    <a:pt x="3005286" y="302106"/>
                    <a:pt x="2918152" y="389240"/>
                    <a:pt x="2810666" y="389240"/>
                  </a:cubicBezTo>
                  <a:lnTo>
                    <a:pt x="535610" y="389239"/>
                  </a:lnTo>
                  <a:lnTo>
                    <a:pt x="0" y="389239"/>
                  </a:lnTo>
                  <a:close/>
                </a:path>
              </a:pathLst>
            </a:custGeom>
            <a:solidFill>
              <a:srgbClr val="2955A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Q Network</a:t>
              </a:r>
            </a:p>
          </p:txBody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B27AEDBD-A1CC-46BC-A6BE-AA2480A9A3C7}"/>
                </a:ext>
              </a:extLst>
            </p:cNvPr>
            <p:cNvSpPr txBox="1"/>
            <p:nvPr/>
          </p:nvSpPr>
          <p:spPr>
            <a:xfrm>
              <a:off x="3651276" y="3985900"/>
              <a:ext cx="43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i="1" dirty="0">
                  <a:solidFill>
                    <a:srgbClr val="2955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i="1" dirty="0">
                <a:solidFill>
                  <a:srgbClr val="295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90F4D0-F42F-46CF-8A34-C77D113A25E8}"/>
              </a:ext>
            </a:extLst>
          </p:cNvPr>
          <p:cNvGrpSpPr/>
          <p:nvPr/>
        </p:nvGrpSpPr>
        <p:grpSpPr>
          <a:xfrm>
            <a:off x="3564292" y="2996952"/>
            <a:ext cx="4824132" cy="540752"/>
            <a:chOff x="3419872" y="3968368"/>
            <a:chExt cx="4824132" cy="540752"/>
          </a:xfrm>
        </p:grpSpPr>
        <p:sp>
          <p:nvSpPr>
            <p:cNvPr id="27" name="圆角矩形 24">
              <a:extLst>
                <a:ext uri="{FF2B5EF4-FFF2-40B4-BE49-F238E27FC236}">
                  <a16:creationId xmlns:a16="http://schemas.microsoft.com/office/drawing/2014/main" id="{1D7D9B08-8F4E-4891-9C0F-B583F755523F}"/>
                </a:ext>
              </a:extLst>
            </p:cNvPr>
            <p:cNvSpPr/>
            <p:nvPr/>
          </p:nvSpPr>
          <p:spPr>
            <a:xfrm>
              <a:off x="3419872" y="3968368"/>
              <a:ext cx="4824132" cy="5407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113">
              <a:extLst>
                <a:ext uri="{FF2B5EF4-FFF2-40B4-BE49-F238E27FC236}">
                  <a16:creationId xmlns:a16="http://schemas.microsoft.com/office/drawing/2014/main" id="{EBEBC931-721C-4AE2-824B-A114322FAF96}"/>
                </a:ext>
              </a:extLst>
            </p:cNvPr>
            <p:cNvSpPr/>
            <p:nvPr/>
          </p:nvSpPr>
          <p:spPr>
            <a:xfrm>
              <a:off x="4086018" y="4044995"/>
              <a:ext cx="4006718" cy="405030"/>
            </a:xfrm>
            <a:custGeom>
              <a:avLst/>
              <a:gdLst/>
              <a:ahLst/>
              <a:cxnLst/>
              <a:rect l="l" t="t" r="r" b="b"/>
              <a:pathLst>
                <a:path w="3005287" h="389240">
                  <a:moveTo>
                    <a:pt x="0" y="0"/>
                  </a:moveTo>
                  <a:lnTo>
                    <a:pt x="535610" y="0"/>
                  </a:lnTo>
                  <a:lnTo>
                    <a:pt x="792088" y="0"/>
                  </a:lnTo>
                  <a:lnTo>
                    <a:pt x="2810667" y="0"/>
                  </a:lnTo>
                  <a:cubicBezTo>
                    <a:pt x="2918153" y="0"/>
                    <a:pt x="3005287" y="87134"/>
                    <a:pt x="3005287" y="194620"/>
                  </a:cubicBezTo>
                  <a:lnTo>
                    <a:pt x="3005286" y="194620"/>
                  </a:lnTo>
                  <a:cubicBezTo>
                    <a:pt x="3005286" y="302106"/>
                    <a:pt x="2918152" y="389240"/>
                    <a:pt x="2810666" y="389240"/>
                  </a:cubicBezTo>
                  <a:lnTo>
                    <a:pt x="535610" y="389239"/>
                  </a:lnTo>
                  <a:lnTo>
                    <a:pt x="0" y="389239"/>
                  </a:lnTo>
                  <a:close/>
                </a:path>
              </a:pathLst>
            </a:custGeom>
            <a:solidFill>
              <a:srgbClr val="2955A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DQN Extensions</a:t>
              </a:r>
              <a:endPara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67476AF6-5058-4C3A-A0E8-4F9A77A76E4B}"/>
                </a:ext>
              </a:extLst>
            </p:cNvPr>
            <p:cNvSpPr txBox="1"/>
            <p:nvPr/>
          </p:nvSpPr>
          <p:spPr>
            <a:xfrm>
              <a:off x="3651276" y="3985900"/>
              <a:ext cx="43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i="1" dirty="0">
                  <a:solidFill>
                    <a:srgbClr val="2955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i="1" dirty="0">
                <a:solidFill>
                  <a:srgbClr val="295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AA2969-78AD-7DBC-FFBF-F057B2334F30}"/>
              </a:ext>
            </a:extLst>
          </p:cNvPr>
          <p:cNvGrpSpPr/>
          <p:nvPr/>
        </p:nvGrpSpPr>
        <p:grpSpPr>
          <a:xfrm>
            <a:off x="3564292" y="4185084"/>
            <a:ext cx="4824132" cy="540752"/>
            <a:chOff x="3419872" y="3968368"/>
            <a:chExt cx="4824132" cy="540752"/>
          </a:xfrm>
        </p:grpSpPr>
        <p:sp>
          <p:nvSpPr>
            <p:cNvPr id="3" name="圆角矩形 24">
              <a:extLst>
                <a:ext uri="{FF2B5EF4-FFF2-40B4-BE49-F238E27FC236}">
                  <a16:creationId xmlns:a16="http://schemas.microsoft.com/office/drawing/2014/main" id="{37A4463A-D6A9-9C95-7212-E0AE620301FF}"/>
                </a:ext>
              </a:extLst>
            </p:cNvPr>
            <p:cNvSpPr/>
            <p:nvPr/>
          </p:nvSpPr>
          <p:spPr>
            <a:xfrm>
              <a:off x="3419872" y="3968368"/>
              <a:ext cx="4824132" cy="5407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角矩形 113">
              <a:extLst>
                <a:ext uri="{FF2B5EF4-FFF2-40B4-BE49-F238E27FC236}">
                  <a16:creationId xmlns:a16="http://schemas.microsoft.com/office/drawing/2014/main" id="{C4BE9BD9-3ACE-F30B-239B-B6758BE4CC00}"/>
                </a:ext>
              </a:extLst>
            </p:cNvPr>
            <p:cNvSpPr/>
            <p:nvPr/>
          </p:nvSpPr>
          <p:spPr>
            <a:xfrm>
              <a:off x="4086018" y="4044995"/>
              <a:ext cx="4006718" cy="405030"/>
            </a:xfrm>
            <a:custGeom>
              <a:avLst/>
              <a:gdLst/>
              <a:ahLst/>
              <a:cxnLst/>
              <a:rect l="l" t="t" r="r" b="b"/>
              <a:pathLst>
                <a:path w="3005287" h="389240">
                  <a:moveTo>
                    <a:pt x="0" y="0"/>
                  </a:moveTo>
                  <a:lnTo>
                    <a:pt x="535610" y="0"/>
                  </a:lnTo>
                  <a:lnTo>
                    <a:pt x="792088" y="0"/>
                  </a:lnTo>
                  <a:lnTo>
                    <a:pt x="2810667" y="0"/>
                  </a:lnTo>
                  <a:cubicBezTo>
                    <a:pt x="2918153" y="0"/>
                    <a:pt x="3005287" y="87134"/>
                    <a:pt x="3005287" y="194620"/>
                  </a:cubicBezTo>
                  <a:lnTo>
                    <a:pt x="3005286" y="194620"/>
                  </a:lnTo>
                  <a:cubicBezTo>
                    <a:pt x="3005286" y="302106"/>
                    <a:pt x="2918152" y="389240"/>
                    <a:pt x="2810666" y="389240"/>
                  </a:cubicBezTo>
                  <a:lnTo>
                    <a:pt x="535610" y="389239"/>
                  </a:lnTo>
                  <a:lnTo>
                    <a:pt x="0" y="389239"/>
                  </a:lnTo>
                  <a:close/>
                </a:path>
              </a:pathLst>
            </a:custGeom>
            <a:solidFill>
              <a:srgbClr val="2955A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Rainbow</a:t>
              </a:r>
              <a:endPara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9AC74705-C1C4-2687-0435-22CC786E4617}"/>
                </a:ext>
              </a:extLst>
            </p:cNvPr>
            <p:cNvSpPr txBox="1"/>
            <p:nvPr/>
          </p:nvSpPr>
          <p:spPr>
            <a:xfrm>
              <a:off x="3651276" y="3985900"/>
              <a:ext cx="43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i="1" dirty="0">
                  <a:solidFill>
                    <a:srgbClr val="2955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i="1" dirty="0">
                <a:solidFill>
                  <a:srgbClr val="295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BFEB57-6989-63C4-E2EC-8406F632FF7F}"/>
              </a:ext>
            </a:extLst>
          </p:cNvPr>
          <p:cNvGrpSpPr/>
          <p:nvPr/>
        </p:nvGrpSpPr>
        <p:grpSpPr>
          <a:xfrm>
            <a:off x="3564292" y="5373216"/>
            <a:ext cx="4824132" cy="540752"/>
            <a:chOff x="3419872" y="3968368"/>
            <a:chExt cx="4824132" cy="540752"/>
          </a:xfrm>
        </p:grpSpPr>
        <p:sp>
          <p:nvSpPr>
            <p:cNvPr id="7" name="圆角矩形 24">
              <a:extLst>
                <a:ext uri="{FF2B5EF4-FFF2-40B4-BE49-F238E27FC236}">
                  <a16:creationId xmlns:a16="http://schemas.microsoft.com/office/drawing/2014/main" id="{3749DF7D-2BA3-5061-6A61-920C8E3807C8}"/>
                </a:ext>
              </a:extLst>
            </p:cNvPr>
            <p:cNvSpPr/>
            <p:nvPr/>
          </p:nvSpPr>
          <p:spPr>
            <a:xfrm>
              <a:off x="3419872" y="3968368"/>
              <a:ext cx="4824132" cy="5407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113">
              <a:extLst>
                <a:ext uri="{FF2B5EF4-FFF2-40B4-BE49-F238E27FC236}">
                  <a16:creationId xmlns:a16="http://schemas.microsoft.com/office/drawing/2014/main" id="{9898437D-A1BD-B872-1F17-1C05833E8E54}"/>
                </a:ext>
              </a:extLst>
            </p:cNvPr>
            <p:cNvSpPr/>
            <p:nvPr/>
          </p:nvSpPr>
          <p:spPr>
            <a:xfrm>
              <a:off x="4086018" y="4044995"/>
              <a:ext cx="4006718" cy="405030"/>
            </a:xfrm>
            <a:custGeom>
              <a:avLst/>
              <a:gdLst/>
              <a:ahLst/>
              <a:cxnLst/>
              <a:rect l="l" t="t" r="r" b="b"/>
              <a:pathLst>
                <a:path w="3005287" h="389240">
                  <a:moveTo>
                    <a:pt x="0" y="0"/>
                  </a:moveTo>
                  <a:lnTo>
                    <a:pt x="535610" y="0"/>
                  </a:lnTo>
                  <a:lnTo>
                    <a:pt x="792088" y="0"/>
                  </a:lnTo>
                  <a:lnTo>
                    <a:pt x="2810667" y="0"/>
                  </a:lnTo>
                  <a:cubicBezTo>
                    <a:pt x="2918153" y="0"/>
                    <a:pt x="3005287" y="87134"/>
                    <a:pt x="3005287" y="194620"/>
                  </a:cubicBezTo>
                  <a:lnTo>
                    <a:pt x="3005286" y="194620"/>
                  </a:lnTo>
                  <a:cubicBezTo>
                    <a:pt x="3005286" y="302106"/>
                    <a:pt x="2918152" y="389240"/>
                    <a:pt x="2810666" y="389240"/>
                  </a:cubicBezTo>
                  <a:lnTo>
                    <a:pt x="535610" y="389239"/>
                  </a:lnTo>
                  <a:lnTo>
                    <a:pt x="0" y="389239"/>
                  </a:lnTo>
                  <a:close/>
                </a:path>
              </a:pathLst>
            </a:custGeom>
            <a:solidFill>
              <a:srgbClr val="2955A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83C9EA9B-D306-7135-3929-21990D465F70}"/>
                </a:ext>
              </a:extLst>
            </p:cNvPr>
            <p:cNvSpPr txBox="1"/>
            <p:nvPr/>
          </p:nvSpPr>
          <p:spPr>
            <a:xfrm>
              <a:off x="3651276" y="3985900"/>
              <a:ext cx="43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2800" b="1" i="1" dirty="0">
                  <a:solidFill>
                    <a:srgbClr val="2955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2800" b="1" i="1" dirty="0">
                <a:solidFill>
                  <a:srgbClr val="2955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/>
              <p:nvPr/>
            </p:nvSpPr>
            <p:spPr>
              <a:xfrm>
                <a:off x="71406" y="1772816"/>
                <a:ext cx="8893082" cy="900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现实中的状态空间往往是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的，存在无穷多个状态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使用深度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）近似最优价值函数（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1772816"/>
                <a:ext cx="8893082" cy="900439"/>
              </a:xfrm>
              <a:prstGeom prst="rect">
                <a:avLst/>
              </a:prstGeom>
              <a:blipFill>
                <a:blip r:embed="rId4"/>
                <a:stretch>
                  <a:fillRect l="-480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7222A6E-F54E-79F3-25EC-36FDC3625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4" y="4109948"/>
            <a:ext cx="9144000" cy="2415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98B578C-0135-2848-3F3B-BCC652B5C711}"/>
                  </a:ext>
                </a:extLst>
              </p:cNvPr>
              <p:cNvSpPr txBox="1"/>
              <p:nvPr/>
            </p:nvSpPr>
            <p:spPr>
              <a:xfrm>
                <a:off x="2519859" y="2708920"/>
                <a:ext cx="29521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98B578C-0135-2848-3F3B-BCC652B5C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59" y="2708920"/>
                <a:ext cx="2952154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DE5FF63-301A-B306-E3D6-57FBD8AABEBC}"/>
                  </a:ext>
                </a:extLst>
              </p:cNvPr>
              <p:cNvSpPr txBox="1"/>
              <p:nvPr/>
            </p:nvSpPr>
            <p:spPr>
              <a:xfrm>
                <a:off x="122465" y="3178880"/>
                <a:ext cx="8893082" cy="900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表示神经网络参数，使用“经验”学习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的预测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尽量接近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，损失函数：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均方误差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DE5FF63-301A-B306-E3D6-57FBD8AAB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65" y="3178880"/>
                <a:ext cx="8893082" cy="900439"/>
              </a:xfrm>
              <a:prstGeom prst="rect">
                <a:avLst/>
              </a:prstGeom>
              <a:blipFill>
                <a:blip r:embed="rId7"/>
                <a:stretch>
                  <a:fillRect l="-411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4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算法训练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/>
              <p:nvPr/>
            </p:nvSpPr>
            <p:spPr>
              <a:xfrm>
                <a:off x="71406" y="1772816"/>
                <a:ext cx="8893082" cy="926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最优贝尔曼方程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)]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训练流程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1772816"/>
                <a:ext cx="8893082" cy="926087"/>
              </a:xfrm>
              <a:prstGeom prst="rect">
                <a:avLst/>
              </a:prstGeom>
              <a:blipFill>
                <a:blip r:embed="rId4"/>
                <a:stretch>
                  <a:fillRect l="-480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FEFB48-4B1B-EEF2-2D0D-0B050BE68E1B}"/>
                  </a:ext>
                </a:extLst>
              </p:cNvPr>
              <p:cNvSpPr txBox="1"/>
              <p:nvPr/>
            </p:nvSpPr>
            <p:spPr>
              <a:xfrm>
                <a:off x="125459" y="2636912"/>
                <a:ext cx="8893082" cy="4115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获取一个四元组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做正向传播，得到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𝑛𝑜𝑤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∈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𝑛𝑜𝑤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  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        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做反向传播，得到梯度：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𝑛𝑜𝑤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做梯度下降，更新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𝑛𝑒𝑤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𝑛𝑜𝑤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FEFB48-4B1B-EEF2-2D0D-0B050BE68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9" y="2636912"/>
                <a:ext cx="8893082" cy="4115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21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、目标网络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：目标随着训练的进行不停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12076-76ED-140E-209F-7320778AA024}"/>
                  </a:ext>
                </a:extLst>
              </p:cNvPr>
              <p:cNvSpPr txBox="1"/>
              <p:nvPr/>
            </p:nvSpPr>
            <p:spPr>
              <a:xfrm>
                <a:off x="653273" y="2276872"/>
                <a:ext cx="7033913" cy="46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12076-76ED-140E-209F-7320778A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3" y="2276872"/>
                <a:ext cx="7033913" cy="466153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A994E4CD-205E-9BAB-E5FB-A2A63272D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39" y="2743025"/>
            <a:ext cx="7743395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23DB17-16B0-123D-C062-75E4E5DF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348880"/>
            <a:ext cx="6121891" cy="3963713"/>
          </a:xfrm>
          <a:prstGeom prst="rect">
            <a:avLst/>
          </a:prstGeom>
        </p:spPr>
      </p:pic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、目标网络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解决思想：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跑的慢一点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：引入与原策略网络结构一样的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目标网络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85B701-F5D4-F4A9-8C4B-CFBBB8D619BA}"/>
              </a:ext>
            </a:extLst>
          </p:cNvPr>
          <p:cNvSpPr txBox="1"/>
          <p:nvPr/>
        </p:nvSpPr>
        <p:spPr>
          <a:xfrm>
            <a:off x="43143" y="3429000"/>
            <a:ext cx="2916418" cy="2695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固定目标网络参数；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梯度下降只更新策略网络参数；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更新多次策略网络后，将策略网络参数复制到目标网络；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389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、经验回放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经验回放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把智能体与环境交互的记录（经验）存储在一个数组中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，反复利用这些经验训练智能体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AD70B-0EEF-4789-D97D-2B0C0925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972716"/>
            <a:ext cx="5652120" cy="30868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BBB95E-0197-5400-FF28-694D44246635}"/>
              </a:ext>
            </a:extLst>
          </p:cNvPr>
          <p:cNvSpPr txBox="1"/>
          <p:nvPr/>
        </p:nvSpPr>
        <p:spPr>
          <a:xfrm>
            <a:off x="0" y="3016487"/>
            <a:ext cx="2916418" cy="3138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加快训练速度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与环境交互耗时；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打破序列相关性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：每次随机从数据中取值，消除相关性；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增加训练数据多样性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：经验来自不同的策略。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99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Deep Q Network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D08A9-146C-DB41-D4B8-820102DC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81" y="1236586"/>
            <a:ext cx="4568276" cy="528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43CDF5-199A-8D5C-6AD8-1FA63E6CF1D5}"/>
                  </a:ext>
                </a:extLst>
              </p:cNvPr>
              <p:cNvSpPr txBox="1"/>
              <p:nvPr/>
            </p:nvSpPr>
            <p:spPr>
              <a:xfrm>
                <a:off x="102920" y="1927030"/>
                <a:ext cx="3893016" cy="4025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Q-learning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：在状态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下，评价动作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的好坏；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神经网络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：提取特征，拟合最优价值函数（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 </a:t>
                </a:r>
                <a:r>
                  <a:rPr lang="en-US" altLang="zh-CN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 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：训练神经网络，更新神经网络参数；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目标网络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：训练神经网络稳定；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经验回放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：加快训练速度，增加数据多样性。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43CDF5-199A-8D5C-6AD8-1FA63E6CF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0" y="1927030"/>
                <a:ext cx="3893016" cy="4025269"/>
              </a:xfrm>
              <a:prstGeom prst="rect">
                <a:avLst/>
              </a:prstGeom>
              <a:blipFill>
                <a:blip r:embed="rId5"/>
                <a:stretch>
                  <a:fillRect l="-1095" r="-1252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5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39755" y="2500306"/>
            <a:ext cx="6804248" cy="1857389"/>
          </a:xfrm>
          <a:prstGeom prst="rect">
            <a:avLst/>
          </a:prstGeom>
          <a:solidFill>
            <a:srgbClr val="0070C0"/>
          </a:solidFill>
          <a:ln w="6350">
            <a:noFill/>
          </a:ln>
          <a:effectLst>
            <a:innerShdw blurRad="63500" dist="50800" dir="162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2500483"/>
            <a:ext cx="2339751" cy="1857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4900">
              <a:defRPr/>
            </a:pPr>
            <a:endParaRPr lang="zh-CN" altLang="en-US" sz="160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28860" y="3070701"/>
            <a:ext cx="67151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 Extensions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696" y="2630522"/>
            <a:ext cx="13869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1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、双深度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957413-057F-BADC-E55B-63FD228B6A89}"/>
                  </a:ext>
                </a:extLst>
              </p:cNvPr>
              <p:cNvSpPr txBox="1"/>
              <p:nvPr/>
            </p:nvSpPr>
            <p:spPr>
              <a:xfrm>
                <a:off x="71406" y="1772816"/>
                <a:ext cx="8893082" cy="2172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最优贝尔曼方程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)]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：会高估真实的价值，而且是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非均匀高估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引起高估的原因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自举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导致偏差传播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最大化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目标高估真实价值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957413-057F-BADC-E55B-63FD228B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1772816"/>
                <a:ext cx="8893082" cy="2172582"/>
              </a:xfrm>
              <a:prstGeom prst="rect">
                <a:avLst/>
              </a:prstGeom>
              <a:blipFill>
                <a:blip r:embed="rId4"/>
                <a:stretch>
                  <a:fillRect l="-480" b="-3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7123491-0AE5-83FB-8BBD-B45EF36DE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4072961"/>
            <a:ext cx="67627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7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、双深度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57413-057F-BADC-E55B-63FD228B6A89}"/>
              </a:ext>
            </a:extLst>
          </p:cNvPr>
          <p:cNvSpPr txBox="1"/>
          <p:nvPr/>
        </p:nvSpPr>
        <p:spPr>
          <a:xfrm>
            <a:off x="71406" y="1772816"/>
            <a:ext cx="889308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：切断“自举”，避免偏差传播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：目标网络改进，缓解最大化造成的高估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73839C-B940-AFAD-D0C3-1B25D5A4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744" y="3429000"/>
            <a:ext cx="5657850" cy="2867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6C6E9A-1556-0CB2-88D2-25034B524438}"/>
              </a:ext>
            </a:extLst>
          </p:cNvPr>
          <p:cNvSpPr txBox="1"/>
          <p:nvPr/>
        </p:nvSpPr>
        <p:spPr>
          <a:xfrm>
            <a:off x="135795" y="3062721"/>
            <a:ext cx="3068053" cy="358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最大化拆成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选择：选择动作；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求值：计算价值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：选择和求值都用目标网络；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：选择使用策略网络，求值使用目标网络。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19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、优先经验回放（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A5F396-6032-5672-6A8E-61E475FF593E}"/>
              </a:ext>
            </a:extLst>
          </p:cNvPr>
          <p:cNvSpPr txBox="1"/>
          <p:nvPr/>
        </p:nvSpPr>
        <p:spPr>
          <a:xfrm>
            <a:off x="71406" y="1772816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优先经验回放（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某些数据重要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：给每个四元组一个权重，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根据权重做非均匀抽样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6F140A-E1D5-24F6-8BF6-C3013442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491" y="2532322"/>
            <a:ext cx="5404509" cy="312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32BE6B-B29E-B8C1-218E-1A8DF03486BF}"/>
                  </a:ext>
                </a:extLst>
              </p:cNvPr>
              <p:cNvSpPr txBox="1"/>
              <p:nvPr/>
            </p:nvSpPr>
            <p:spPr>
              <a:xfrm>
                <a:off x="71405" y="2253018"/>
                <a:ext cx="3668085" cy="368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权重设置原则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：根据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误差的绝对值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的大小设置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抽样概率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：正比与权重：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6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防止抽样概率为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调整学习率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：非均匀抽样，导致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预测有偏差，调整学习率抵消偏差。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32BE6B-B29E-B8C1-218E-1A8DF034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" y="2253018"/>
                <a:ext cx="3668085" cy="3685111"/>
              </a:xfrm>
              <a:prstGeom prst="rect">
                <a:avLst/>
              </a:prstGeom>
              <a:blipFill>
                <a:blip r:embed="rId5"/>
                <a:stretch>
                  <a:fillRect l="-1165" b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160867-BB3E-D847-4E6C-B6CB5F275152}"/>
                  </a:ext>
                </a:extLst>
              </p:cNvPr>
              <p:cNvSpPr txBox="1"/>
              <p:nvPr/>
            </p:nvSpPr>
            <p:spPr>
              <a:xfrm>
                <a:off x="539552" y="5938129"/>
                <a:ext cx="6264696" cy="63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𝑏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· 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为经验回放池样本数量，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为超参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160867-BB3E-D847-4E6C-B6CB5F27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938129"/>
                <a:ext cx="6264696" cy="63389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74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39755" y="2500306"/>
            <a:ext cx="6804248" cy="1857389"/>
          </a:xfrm>
          <a:prstGeom prst="rect">
            <a:avLst/>
          </a:prstGeom>
          <a:solidFill>
            <a:srgbClr val="0070C0"/>
          </a:solidFill>
          <a:ln w="6350">
            <a:noFill/>
          </a:ln>
          <a:effectLst>
            <a:innerShdw blurRad="63500" dist="50800" dir="162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2500483"/>
            <a:ext cx="2339751" cy="1857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4900">
              <a:defRPr/>
            </a:pPr>
            <a:endParaRPr lang="zh-CN" altLang="en-US" sz="160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28860" y="3070701"/>
            <a:ext cx="67151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强化学习简介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854" y="2630522"/>
            <a:ext cx="1218603" cy="1446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2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266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、对决网络（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Dueing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Network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/>
              <p:nvPr/>
            </p:nvSpPr>
            <p:spPr>
              <a:xfrm>
                <a:off x="71406" y="1772816"/>
                <a:ext cx="8893082" cy="1763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改进思想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：将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最优动作价值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分解为最优状态价值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和最优优势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最优状态价值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当前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的好坏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最优优势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：给不同动作打分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对决神经网络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sup>
                        </m:s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sup>
                        </m:s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𝑚𝑒𝑎𝑛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1772816"/>
                <a:ext cx="8893082" cy="1763816"/>
              </a:xfrm>
              <a:prstGeom prst="rect">
                <a:avLst/>
              </a:prstGeom>
              <a:blipFill>
                <a:blip r:embed="rId4"/>
                <a:stretch>
                  <a:fillRect l="-480" b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9663E3-1824-3FE5-5331-396F6C71574F}"/>
              </a:ext>
            </a:extLst>
          </p:cNvPr>
          <p:cNvSpPr txBox="1"/>
          <p:nvPr/>
        </p:nvSpPr>
        <p:spPr>
          <a:xfrm>
            <a:off x="71406" y="3613646"/>
            <a:ext cx="3312368" cy="2695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将状态和动作解耦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，不需要对所有状态和动作都采样，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更高效的估计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：在某一状态下，只采样到两个动作，未采样到第三个动作，也可以更新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3DF92-792E-41FE-A04E-BA69FB252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774" y="3880160"/>
            <a:ext cx="5724730" cy="22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6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29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Multi-step TD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多步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蒙特卡洛和时序差分的结合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步之后估计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值，并存入经验回放池。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蒙特卡洛（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：无偏估计、方差大，训练时收敛慢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时序差分（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：有偏估计、方差小，训练时收敛快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8A92CD-3618-1528-7158-3CCB75AD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428999"/>
            <a:ext cx="4210637" cy="2710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536990-52C0-341A-658E-7A6F1A48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05" y="3478219"/>
            <a:ext cx="4678299" cy="26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5796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、分布式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Distribution Q-function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907259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改进思想：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函数代表累计期望，输出是一个期望，代表奖励，可能会丢失一些信息，分布式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直接输出分布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4DBC2-91CF-00CA-A91A-60EFDC423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284087"/>
            <a:ext cx="3129457" cy="1094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E8F5C8-0671-0349-02B5-4146D54D7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429000"/>
            <a:ext cx="4874108" cy="30560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8F0A5-9471-CD43-BD6F-958E95B4EAFB}"/>
              </a:ext>
            </a:extLst>
          </p:cNvPr>
          <p:cNvSpPr txBox="1"/>
          <p:nvPr/>
        </p:nvSpPr>
        <p:spPr>
          <a:xfrm>
            <a:off x="258355" y="2869233"/>
            <a:ext cx="3377541" cy="2695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对分布建模，更加的合理；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：选取均值最大的动作执行；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：方差很大，风险较高；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：难以实现。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2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、噪声网络（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Noisy Net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DQN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/>
              <p:nvPr/>
            </p:nvSpPr>
            <p:spPr>
              <a:xfrm>
                <a:off x="71406" y="1772816"/>
                <a:ext cx="8893082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改进思想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：在神经网络的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参数空间上加噪声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，一般为高斯噪声。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改进方法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：将神经网络中的参数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为均值；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为标准差；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为随机噪声，独立从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(0,1)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中随机抽取。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C4393E-BB57-7C15-2454-D527F635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1772816"/>
                <a:ext cx="8893082" cy="1705403"/>
              </a:xfrm>
              <a:prstGeom prst="rect">
                <a:avLst/>
              </a:prstGeom>
              <a:blipFill>
                <a:blip r:embed="rId4"/>
                <a:stretch>
                  <a:fillRect l="-480" b="-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AC479-9CEB-4D42-BC27-C10FEE816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669" y="4020505"/>
            <a:ext cx="3921158" cy="1872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C947E6-508E-D6B4-F209-65FF10F401C5}"/>
                  </a:ext>
                </a:extLst>
              </p:cNvPr>
              <p:cNvSpPr txBox="1"/>
              <p:nvPr/>
            </p:nvSpPr>
            <p:spPr>
              <a:xfrm>
                <a:off x="71406" y="3645024"/>
                <a:ext cx="4716618" cy="2695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有利于探索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：因为有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𝑔𝑟𝑒𝑒𝑑𝑦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策略，在预测时，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可能会出现同一状态下选择不同动作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，加入噪声后，就不会出现，可以大胆探索。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增加鲁棒性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：在训练时，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迫使</a:t>
                </a: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DQN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容忍对参数的扰动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C947E6-508E-D6B4-F209-65FF10F4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3645024"/>
                <a:ext cx="4716618" cy="2695674"/>
              </a:xfrm>
              <a:prstGeom prst="rect">
                <a:avLst/>
              </a:prstGeom>
              <a:blipFill>
                <a:blip r:embed="rId6"/>
                <a:stretch>
                  <a:fillRect l="-906" r="-906" b="-2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15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39755" y="2500306"/>
            <a:ext cx="6804248" cy="1857389"/>
          </a:xfrm>
          <a:prstGeom prst="rect">
            <a:avLst/>
          </a:prstGeom>
          <a:solidFill>
            <a:srgbClr val="0070C0"/>
          </a:solidFill>
          <a:ln w="6350">
            <a:noFill/>
          </a:ln>
          <a:effectLst>
            <a:innerShdw blurRad="63500" dist="50800" dir="162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2500483"/>
            <a:ext cx="2339751" cy="1857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4900">
              <a:defRPr/>
            </a:pPr>
            <a:endParaRPr lang="zh-CN" altLang="en-US" sz="160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28860" y="3070701"/>
            <a:ext cx="67151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Rainbow</a:t>
            </a:r>
            <a:endParaRPr lang="zh-CN" altLang="en-US" sz="3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527" y="2630522"/>
            <a:ext cx="13532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840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Rainbow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Rainbow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4393E-BB57-7C15-2454-D527F635D1FC}"/>
              </a:ext>
            </a:extLst>
          </p:cNvPr>
          <p:cNvSpPr txBox="1"/>
          <p:nvPr/>
        </p:nvSpPr>
        <p:spPr>
          <a:xfrm>
            <a:off x="71406" y="1772816"/>
            <a:ext cx="88930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改进思想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将上述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Extensions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结合起来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，主要难点在于参数调整；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6F85B3-A53F-C9D0-6046-7BB0819F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53" y="2689475"/>
            <a:ext cx="4535835" cy="298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9695DD-1933-A715-4965-44670B4DE851}"/>
                  </a:ext>
                </a:extLst>
              </p:cNvPr>
              <p:cNvSpPr txBox="1"/>
              <p:nvPr/>
            </p:nvSpPr>
            <p:spPr>
              <a:xfrm>
                <a:off x="71406" y="2444085"/>
                <a:ext cx="3780514" cy="378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1-step TD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改为 多步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策略网络使用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𝑔𝑟𝑒𝑒𝑑𝑦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动作，使用目标网络评估；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使用优先经验回放，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误差绝对值确定采样优先级；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网络结构：对决网络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分布式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加入高斯噪声，替换神经网络原有参数。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9695DD-1933-A715-4965-44670B4DE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" y="2444085"/>
                <a:ext cx="3780514" cy="3782895"/>
              </a:xfrm>
              <a:prstGeom prst="rect">
                <a:avLst/>
              </a:prstGeom>
              <a:blipFill>
                <a:blip r:embed="rId5"/>
                <a:stretch>
                  <a:fillRect l="-1129" r="-1290" b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07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、实验效果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Rainbow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CDB4A8-9D18-2D79-7C0B-98EFC3C7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545725"/>
            <a:ext cx="5087516" cy="48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36A4A1-493B-D518-AD0E-F8CB5263E18B}"/>
              </a:ext>
            </a:extLst>
          </p:cNvPr>
          <p:cNvSpPr txBox="1"/>
          <p:nvPr/>
        </p:nvSpPr>
        <p:spPr>
          <a:xfrm>
            <a:off x="41596" y="2309406"/>
            <a:ext cx="3780514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款雅达利游戏，与已有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横轴：训练过程中的帧数；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纵轴：雅达利游戏的平均分数和；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帧后达到了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的最佳性能；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44M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帧后超过了任何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067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、消融实验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Rainbow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36A4A1-493B-D518-AD0E-F8CB5263E18B}"/>
              </a:ext>
            </a:extLst>
          </p:cNvPr>
          <p:cNvSpPr txBox="1"/>
          <p:nvPr/>
        </p:nvSpPr>
        <p:spPr>
          <a:xfrm>
            <a:off x="105227" y="3048297"/>
            <a:ext cx="3890709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优先经验回放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最关键组件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最关键组件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万帧中无差异，后续训练性能降低；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：性能下降；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对决网络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：中位数分数掩盖了不同游戏之间的差异；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：与分布式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函数冲突；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D1E51B0-91DB-40D6-EC1C-5512C0A9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12" y="1628801"/>
            <a:ext cx="5137887" cy="480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73CA88-AC1A-173C-DB28-83B942263C91}"/>
              </a:ext>
            </a:extLst>
          </p:cNvPr>
          <p:cNvSpPr txBox="1"/>
          <p:nvPr/>
        </p:nvSpPr>
        <p:spPr>
          <a:xfrm>
            <a:off x="117250" y="1695215"/>
            <a:ext cx="387868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：研究在这种组合下，各种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的贡献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：每次移除一个组件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455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39755" y="2500306"/>
            <a:ext cx="6804248" cy="1857389"/>
          </a:xfrm>
          <a:prstGeom prst="rect">
            <a:avLst/>
          </a:prstGeom>
          <a:solidFill>
            <a:srgbClr val="0070C0"/>
          </a:solidFill>
          <a:ln w="6350">
            <a:noFill/>
          </a:ln>
          <a:effectLst>
            <a:innerShdw blurRad="63500" dist="50800" dir="162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2500483"/>
            <a:ext cx="2339751" cy="1857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4900">
              <a:defRPr/>
            </a:pPr>
            <a:endParaRPr lang="zh-CN" altLang="en-US" sz="160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28860" y="3070701"/>
            <a:ext cx="67151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688" y="2630522"/>
            <a:ext cx="13949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灯片编号占位符 13"/>
          <p:cNvSpPr txBox="1"/>
          <p:nvPr/>
        </p:nvSpPr>
        <p:spPr>
          <a:xfrm>
            <a:off x="7000892" y="6525344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pic>
        <p:nvPicPr>
          <p:cNvPr id="15" name="Picture 5" descr="页脚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34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实验</a:t>
            </a:r>
            <a:endParaRPr lang="en-US" altLang="zh-CN" sz="3200" dirty="0">
              <a:solidFill>
                <a:srgbClr val="0A3E8A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96E37-7E9C-2AA4-CCC2-6A0E58DB96BF}"/>
              </a:ext>
            </a:extLst>
          </p:cNvPr>
          <p:cNvSpPr txBox="1"/>
          <p:nvPr/>
        </p:nvSpPr>
        <p:spPr>
          <a:xfrm>
            <a:off x="4932040" y="39330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36A4A1-493B-D518-AD0E-F8CB5263E18B}"/>
              </a:ext>
            </a:extLst>
          </p:cNvPr>
          <p:cNvSpPr txBox="1"/>
          <p:nvPr/>
        </p:nvSpPr>
        <p:spPr>
          <a:xfrm>
            <a:off x="71406" y="1916832"/>
            <a:ext cx="3281989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使用组件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、经验回放、目标网络、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初始化参数；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图像转换为灰度、缩放至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经过卷积层，得到动作；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通过策略网络和目标网络更新参数；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7A1145-BD1A-2D02-4701-3D0D947C6297}"/>
              </a:ext>
            </a:extLst>
          </p:cNvPr>
          <p:cNvSpPr txBox="1"/>
          <p:nvPr/>
        </p:nvSpPr>
        <p:spPr>
          <a:xfrm>
            <a:off x="-2994" y="1330832"/>
            <a:ext cx="3281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 Flappy Bird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FC234-6DAB-FC2C-8827-9034DFDA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22" y="1849231"/>
            <a:ext cx="5954390" cy="45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376DD80-F387-42CA-A282-B5EDE6680B39}"/>
              </a:ext>
            </a:extLst>
          </p:cNvPr>
          <p:cNvSpPr txBox="1"/>
          <p:nvPr/>
        </p:nvSpPr>
        <p:spPr>
          <a:xfrm>
            <a:off x="-2994" y="1852003"/>
            <a:ext cx="8823466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）是机器学习中的一个领域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在环境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中学习，根据环境的状态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，执行动作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，并根据环境的反馈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（奖励）来指导更好的动作。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一个小孩子，第一次看到了火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来到火边，感受到温暖，正反馈（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用手去触摸火，嗷，被烫到，负反馈（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：在火旁边是好的（温暖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），但不能靠太近（被烫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、什么是强化学习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494A60-9D55-F733-A14B-7895B350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90" y="3996064"/>
            <a:ext cx="3656871" cy="801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3FB95B-A15C-D99F-35E7-D5C16E470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5" y="5174664"/>
            <a:ext cx="3379026" cy="9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2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11"/>
          <p:cNvGrpSpPr/>
          <p:nvPr/>
        </p:nvGrpSpPr>
        <p:grpSpPr>
          <a:xfrm>
            <a:off x="0" y="2509838"/>
            <a:ext cx="9144000" cy="1711325"/>
            <a:chOff x="0" y="1581"/>
            <a:chExt cx="5760" cy="1078"/>
          </a:xfrm>
        </p:grpSpPr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0" y="2025"/>
              <a:ext cx="5760" cy="9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3399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884" y="1581"/>
              <a:ext cx="1913" cy="44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4000" kern="1200" cap="none" spc="0" normalizeH="0" baseline="0" noProof="0">
                  <a:solidFill>
                    <a:srgbClr val="2955A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THE END !</a:t>
              </a:r>
            </a:p>
          </p:txBody>
        </p:sp>
        <p:sp>
          <p:nvSpPr>
            <p:cNvPr id="16393" name="Rectangle 9"/>
            <p:cNvSpPr>
              <a:spLocks noChangeArrowheads="1"/>
            </p:cNvSpPr>
            <p:nvPr/>
          </p:nvSpPr>
          <p:spPr bwMode="auto">
            <a:xfrm flipH="1">
              <a:off x="0" y="2115"/>
              <a:ext cx="5760" cy="9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3399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82" name="Text Box 10"/>
            <p:cNvSpPr txBox="1"/>
            <p:nvPr/>
          </p:nvSpPr>
          <p:spPr>
            <a:xfrm>
              <a:off x="2881" y="2294"/>
              <a:ext cx="2267" cy="365"/>
            </a:xfrm>
            <a:prstGeom prst="rect">
              <a:avLst/>
            </a:prstGeom>
            <a:solidFill>
              <a:srgbClr val="2955A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THANK YOU 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49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376DD80-F387-42CA-A282-B5EDE6680B39}"/>
              </a:ext>
            </a:extLst>
          </p:cNvPr>
          <p:cNvSpPr txBox="1"/>
          <p:nvPr/>
        </p:nvSpPr>
        <p:spPr>
          <a:xfrm>
            <a:off x="-2994" y="1852003"/>
            <a:ext cx="8823466" cy="92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在环境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中学习，根据环境的状态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，执行动作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，并根据环境的反馈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（奖励）来指导更好的动作。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、什么是强化学习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pic>
        <p:nvPicPr>
          <p:cNvPr id="7170" name="Picture 2" descr="强化学习模型">
            <a:extLst>
              <a:ext uri="{FF2B5EF4-FFF2-40B4-BE49-F238E27FC236}">
                <a16:creationId xmlns:a16="http://schemas.microsoft.com/office/drawing/2014/main" id="{A6293E20-AF46-8530-154C-7422F729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95945"/>
            <a:ext cx="3280389" cy="35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E1A1ED-D227-45F3-4205-E1AF6F3B5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5" y="3441280"/>
            <a:ext cx="5171823" cy="22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376DD80-F387-42CA-A282-B5EDE6680B39}"/>
              </a:ext>
            </a:extLst>
          </p:cNvPr>
          <p:cNvSpPr txBox="1"/>
          <p:nvPr/>
        </p:nvSpPr>
        <p:spPr>
          <a:xfrm>
            <a:off x="-2994" y="1852003"/>
            <a:ext cx="8823466" cy="92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在环境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中学习，根据环境的状态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，执行动作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，并根据环境的反馈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（奖励）来指导更好的动作。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、什么是强化学习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63E987-28C5-CBFF-7512-D665395F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34" y="2810461"/>
            <a:ext cx="4652514" cy="3704371"/>
          </a:xfrm>
          <a:prstGeom prst="rect">
            <a:avLst/>
          </a:prstGeom>
        </p:spPr>
      </p:pic>
      <p:pic>
        <p:nvPicPr>
          <p:cNvPr id="7" name="Picture 2" descr="强化学习模型">
            <a:extLst>
              <a:ext uri="{FF2B5EF4-FFF2-40B4-BE49-F238E27FC236}">
                <a16:creationId xmlns:a16="http://schemas.microsoft.com/office/drawing/2014/main" id="{1F8918C9-8757-DEBF-FE3D-1F515378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093" y="2987020"/>
            <a:ext cx="3280389" cy="35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1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、强化学习与其他机器学习的关系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709509D-FB1F-435A-CC49-4E35BC5C4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020749"/>
              </p:ext>
            </p:extLst>
          </p:nvPr>
        </p:nvGraphicFramePr>
        <p:xfrm>
          <a:off x="1688046" y="1837784"/>
          <a:ext cx="4615780" cy="457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4" imgW="7286760" imgH="7229520" progId="Paint.Picture">
                  <p:embed/>
                </p:oleObj>
              </mc:Choice>
              <mc:Fallback>
                <p:oleObj name="BMP 图像" r:id="rId4" imgW="7286760" imgH="7229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046" y="1837784"/>
                        <a:ext cx="4615780" cy="457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3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、强化学习与其他机器学习的区别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B5BE6A-5C85-BE0E-5997-6138673F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2" y="2136466"/>
            <a:ext cx="8866667" cy="18380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F723BD-911C-4C87-B1BA-3B931379F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6" y="4346696"/>
            <a:ext cx="9144000" cy="21010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B74B53-FECE-98A1-ED15-8A1067A2B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94" y="4581128"/>
            <a:ext cx="2034337" cy="16907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A6A904E-52F1-374F-C338-783F3823510E}"/>
              </a:ext>
            </a:extLst>
          </p:cNvPr>
          <p:cNvSpPr txBox="1"/>
          <p:nvPr/>
        </p:nvSpPr>
        <p:spPr>
          <a:xfrm>
            <a:off x="61022" y="176433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问题：是什么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D2C53F-9D48-7FBB-4503-0040385901C6}"/>
              </a:ext>
            </a:extLst>
          </p:cNvPr>
          <p:cNvSpPr txBox="1"/>
          <p:nvPr/>
        </p:nvSpPr>
        <p:spPr>
          <a:xfrm>
            <a:off x="61022" y="398381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问题：怎么做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7C6073-BCF2-BC11-0F1F-A828A31A19D8}"/>
              </a:ext>
            </a:extLst>
          </p:cNvPr>
          <p:cNvSpPr txBox="1"/>
          <p:nvPr/>
        </p:nvSpPr>
        <p:spPr>
          <a:xfrm>
            <a:off x="3662211" y="176058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样本之间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独立同分布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A6166C-6FA8-6870-80BD-AA5445F067EC}"/>
              </a:ext>
            </a:extLst>
          </p:cNvPr>
          <p:cNvSpPr txBox="1"/>
          <p:nvPr/>
        </p:nvSpPr>
        <p:spPr>
          <a:xfrm>
            <a:off x="3654334" y="398904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序列决策数据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9F593C-7865-E510-DBB2-AAC063C15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3" y="2276872"/>
            <a:ext cx="2034337" cy="16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页脚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4288" y="16754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05D2CC-DAE5-478B-B737-63BD5F61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341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97C0C-D363-47BA-98D6-1AD214549E9D}"/>
              </a:ext>
            </a:extLst>
          </p:cNvPr>
          <p:cNvCxnSpPr/>
          <p:nvPr/>
        </p:nvCxnSpPr>
        <p:spPr bwMode="auto">
          <a:xfrm>
            <a:off x="71406" y="1214422"/>
            <a:ext cx="850106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6B6B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A988BC-E01C-4774-981F-CB9DF59F0F3F}"/>
              </a:ext>
            </a:extLst>
          </p:cNvPr>
          <p:cNvSpPr txBox="1"/>
          <p:nvPr/>
        </p:nvSpPr>
        <p:spPr>
          <a:xfrm>
            <a:off x="-2994" y="133083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、探索与利用</a:t>
            </a: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432C9AF3-2B57-4FF8-B0B4-781902885E00}"/>
              </a:ext>
            </a:extLst>
          </p:cNvPr>
          <p:cNvSpPr txBox="1"/>
          <p:nvPr/>
        </p:nvSpPr>
        <p:spPr>
          <a:xfrm>
            <a:off x="755576" y="298345"/>
            <a:ext cx="682930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0A3E8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强化学习简介</a:t>
            </a:r>
          </a:p>
        </p:txBody>
      </p: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14FE57BE-6502-8BF7-5083-2B302C0CCA9E}"/>
              </a:ext>
            </a:extLst>
          </p:cNvPr>
          <p:cNvSpPr/>
          <p:nvPr/>
        </p:nvSpPr>
        <p:spPr bwMode="auto">
          <a:xfrm rot="5400000">
            <a:off x="5160487" y="1566862"/>
            <a:ext cx="3168346" cy="4588377"/>
          </a:xfrm>
          <a:prstGeom prst="chevron">
            <a:avLst>
              <a:gd name="adj" fmla="val 14715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3CC72B-B373-584B-B3CA-007B511AA0D6}"/>
              </a:ext>
            </a:extLst>
          </p:cNvPr>
          <p:cNvSpPr txBox="1"/>
          <p:nvPr/>
        </p:nvSpPr>
        <p:spPr>
          <a:xfrm>
            <a:off x="4939269" y="2795346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Exploration &amp; Exploitation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DF68B340-BEDF-B4A8-685A-AB958D3B2B06}"/>
              </a:ext>
            </a:extLst>
          </p:cNvPr>
          <p:cNvSpPr/>
          <p:nvPr/>
        </p:nvSpPr>
        <p:spPr bwMode="auto">
          <a:xfrm rot="5400000">
            <a:off x="6147658" y="3579097"/>
            <a:ext cx="1194004" cy="4588378"/>
          </a:xfrm>
          <a:prstGeom prst="chevron">
            <a:avLst>
              <a:gd name="adj" fmla="val 30649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A03283-C29A-DC36-C999-0CC74F66CE54}"/>
              </a:ext>
            </a:extLst>
          </p:cNvPr>
          <p:cNvSpPr txBox="1"/>
          <p:nvPr/>
        </p:nvSpPr>
        <p:spPr>
          <a:xfrm>
            <a:off x="5465403" y="5661759"/>
            <a:ext cx="268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 &amp; Control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DC623EB-D377-EB29-7A00-747281E10552}"/>
              </a:ext>
            </a:extLst>
          </p:cNvPr>
          <p:cNvSpPr/>
          <p:nvPr/>
        </p:nvSpPr>
        <p:spPr bwMode="auto">
          <a:xfrm rot="5400000">
            <a:off x="6147659" y="-428427"/>
            <a:ext cx="1194004" cy="4588380"/>
          </a:xfrm>
          <a:prstGeom prst="chevron">
            <a:avLst>
              <a:gd name="adj" fmla="val 30649"/>
            </a:avLst>
          </a:prstGeom>
          <a:solidFill>
            <a:schemeClr val="accent5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3A5D2B-7B7D-BF95-78C3-4D1B65CE33A7}"/>
              </a:ext>
            </a:extLst>
          </p:cNvPr>
          <p:cNvSpPr txBox="1"/>
          <p:nvPr/>
        </p:nvSpPr>
        <p:spPr>
          <a:xfrm>
            <a:off x="5292440" y="1672416"/>
            <a:ext cx="30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&amp; Planning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0FC3A0-CDD4-548D-917E-A36720A2D856}"/>
              </a:ext>
            </a:extLst>
          </p:cNvPr>
          <p:cNvSpPr txBox="1"/>
          <p:nvPr/>
        </p:nvSpPr>
        <p:spPr>
          <a:xfrm>
            <a:off x="4791194" y="374185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去新饭店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探索新口味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3D88B3-ED89-653B-6C64-A50F0ADBBA53}"/>
              </a:ext>
            </a:extLst>
          </p:cNvPr>
          <p:cNvSpPr txBox="1"/>
          <p:nvPr/>
        </p:nvSpPr>
        <p:spPr>
          <a:xfrm>
            <a:off x="7233641" y="37398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在旧饭店中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挑选好吃的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095C23-25CA-C079-7BE3-920E9809E448}"/>
              </a:ext>
            </a:extLst>
          </p:cNvPr>
          <p:cNvSpPr txBox="1"/>
          <p:nvPr/>
        </p:nvSpPr>
        <p:spPr>
          <a:xfrm>
            <a:off x="5855599" y="48037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一个优秀的吃货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64857B5-1BD6-2305-2D11-BDE23F114584}"/>
              </a:ext>
            </a:extLst>
          </p:cNvPr>
          <p:cNvCxnSpPr>
            <a:stCxn id="20" idx="2"/>
          </p:cNvCxnSpPr>
          <p:nvPr/>
        </p:nvCxnSpPr>
        <p:spPr bwMode="auto">
          <a:xfrm>
            <a:off x="5460608" y="4388182"/>
            <a:ext cx="819451" cy="3933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AB10610-CC20-D9B8-F31E-6B7B7B64740C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 flipH="1">
            <a:off x="7170159" y="4386218"/>
            <a:ext cx="732896" cy="417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468116-D005-2A52-5DC7-3F5B885F718A}"/>
              </a:ext>
            </a:extLst>
          </p:cNvPr>
          <p:cNvCxnSpPr>
            <a:endCxn id="22" idx="0"/>
          </p:cNvCxnSpPr>
          <p:nvPr/>
        </p:nvCxnSpPr>
        <p:spPr bwMode="auto">
          <a:xfrm>
            <a:off x="6745699" y="3544584"/>
            <a:ext cx="10147" cy="12592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A6D055D-DD61-FC16-E901-B71B0A95C6F7}"/>
                  </a:ext>
                </a:extLst>
              </p:cNvPr>
              <p:cNvSpPr txBox="1"/>
              <p:nvPr/>
            </p:nvSpPr>
            <p:spPr>
              <a:xfrm>
                <a:off x="167575" y="2224537"/>
                <a:ext cx="4226151" cy="324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：将使用过的经验回收，再次利用。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探索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：鼓励探索，通常采用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–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𝑔𝑟𝑒𝑒𝑑𝑦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func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    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func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会随着时间的推移而递减。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A6D055D-DD61-FC16-E901-B71B0A95C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" y="2224537"/>
                <a:ext cx="4226151" cy="3241080"/>
              </a:xfrm>
              <a:prstGeom prst="rect">
                <a:avLst/>
              </a:prstGeom>
              <a:blipFill>
                <a:blip r:embed="rId4"/>
                <a:stretch>
                  <a:fillRect l="-865"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5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53945</TotalTime>
  <Words>5616</Words>
  <Application>Microsoft Office PowerPoint</Application>
  <PresentationFormat>全屏显示(4:3)</PresentationFormat>
  <Paragraphs>420</Paragraphs>
  <Slides>40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Monospaced Number</vt:lpstr>
      <vt:lpstr>华文楷体</vt:lpstr>
      <vt:lpstr>思源黑体 CN Heavy</vt:lpstr>
      <vt:lpstr>微软雅黑</vt:lpstr>
      <vt:lpstr>Arial</vt:lpstr>
      <vt:lpstr>Arial Black</vt:lpstr>
      <vt:lpstr>Calibri</vt:lpstr>
      <vt:lpstr>Cambria Math</vt:lpstr>
      <vt:lpstr>Impact</vt:lpstr>
      <vt:lpstr>Times New Roman</vt:lpstr>
      <vt:lpstr>Wingdings</vt:lpstr>
      <vt:lpstr>演示文稿1</vt:lpstr>
      <vt:lpstr>1_演示文稿1</vt:lpstr>
      <vt:lpstr>2_演示文稿1</vt:lpstr>
      <vt:lpstr>3_演示文稿1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Wang Dongnian</cp:lastModifiedBy>
  <cp:revision>1945</cp:revision>
  <dcterms:created xsi:type="dcterms:W3CDTF">2018-03-06T09:46:00Z</dcterms:created>
  <dcterms:modified xsi:type="dcterms:W3CDTF">2023-07-09T03:21:58Z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2052-11.8.2.8875</vt:lpwstr>
  </property>
</Properties>
</file>